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103"/>
  </p:notesMasterIdLst>
  <p:sldIdLst>
    <p:sldId id="291" r:id="rId2"/>
    <p:sldId id="261" r:id="rId3"/>
    <p:sldId id="300" r:id="rId4"/>
    <p:sldId id="262" r:id="rId5"/>
    <p:sldId id="288" r:id="rId6"/>
    <p:sldId id="290" r:id="rId7"/>
    <p:sldId id="342"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53" r:id="rId40"/>
    <p:sldId id="367" r:id="rId41"/>
    <p:sldId id="376" r:id="rId42"/>
    <p:sldId id="355" r:id="rId43"/>
    <p:sldId id="354" r:id="rId44"/>
    <p:sldId id="356" r:id="rId45"/>
    <p:sldId id="357" r:id="rId46"/>
    <p:sldId id="358" r:id="rId47"/>
    <p:sldId id="401" r:id="rId48"/>
    <p:sldId id="360" r:id="rId49"/>
    <p:sldId id="361" r:id="rId50"/>
    <p:sldId id="263" r:id="rId51"/>
    <p:sldId id="264" r:id="rId52"/>
    <p:sldId id="265" r:id="rId53"/>
    <p:sldId id="366" r:id="rId54"/>
    <p:sldId id="368" r:id="rId55"/>
    <p:sldId id="369" r:id="rId56"/>
    <p:sldId id="370" r:id="rId57"/>
    <p:sldId id="365" r:id="rId58"/>
    <p:sldId id="371" r:id="rId59"/>
    <p:sldId id="372" r:id="rId60"/>
    <p:sldId id="409" r:id="rId61"/>
    <p:sldId id="373" r:id="rId62"/>
    <p:sldId id="267" r:id="rId63"/>
    <p:sldId id="408" r:id="rId64"/>
    <p:sldId id="343" r:id="rId65"/>
    <p:sldId id="268" r:id="rId66"/>
    <p:sldId id="269" r:id="rId67"/>
    <p:sldId id="344" r:id="rId68"/>
    <p:sldId id="345" r:id="rId69"/>
    <p:sldId id="350" r:id="rId70"/>
    <p:sldId id="346" r:id="rId71"/>
    <p:sldId id="347" r:id="rId72"/>
    <p:sldId id="362" r:id="rId73"/>
    <p:sldId id="374" r:id="rId74"/>
    <p:sldId id="375" r:id="rId75"/>
    <p:sldId id="271" r:id="rId76"/>
    <p:sldId id="272" r:id="rId77"/>
    <p:sldId id="273" r:id="rId78"/>
    <p:sldId id="274" r:id="rId79"/>
    <p:sldId id="275" r:id="rId80"/>
    <p:sldId id="276" r:id="rId81"/>
    <p:sldId id="277" r:id="rId82"/>
    <p:sldId id="278" r:id="rId83"/>
    <p:sldId id="279" r:id="rId84"/>
    <p:sldId id="280" r:id="rId85"/>
    <p:sldId id="410" r:id="rId86"/>
    <p:sldId id="286" r:id="rId87"/>
    <p:sldId id="281" r:id="rId88"/>
    <p:sldId id="282" r:id="rId89"/>
    <p:sldId id="283" r:id="rId90"/>
    <p:sldId id="287" r:id="rId91"/>
    <p:sldId id="284" r:id="rId92"/>
    <p:sldId id="292" r:id="rId93"/>
    <p:sldId id="293" r:id="rId94"/>
    <p:sldId id="294" r:id="rId95"/>
    <p:sldId id="295" r:id="rId96"/>
    <p:sldId id="296" r:id="rId97"/>
    <p:sldId id="297" r:id="rId98"/>
    <p:sldId id="298" r:id="rId99"/>
    <p:sldId id="299" r:id="rId100"/>
    <p:sldId id="352" r:id="rId101"/>
    <p:sldId id="351" r:id="rId10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91" autoAdjust="0"/>
    <p:restoredTop sz="94414" autoAdjust="0"/>
  </p:normalViewPr>
  <p:slideViewPr>
    <p:cSldViewPr snapToGrid="0">
      <p:cViewPr varScale="1">
        <p:scale>
          <a:sx n="79" d="100"/>
          <a:sy n="79" d="100"/>
        </p:scale>
        <p:origin x="1646" y="67"/>
      </p:cViewPr>
      <p:guideLst/>
    </p:cSldViewPr>
  </p:slideViewPr>
  <p:outlineViewPr>
    <p:cViewPr>
      <p:scale>
        <a:sx n="33" d="100"/>
        <a:sy n="33" d="100"/>
      </p:scale>
      <p:origin x="0" y="-250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38.wmf"/><Relationship Id="rId1" Type="http://schemas.openxmlformats.org/officeDocument/2006/relationships/image" Target="../media/image137.wmf"/><Relationship Id="rId4" Type="http://schemas.openxmlformats.org/officeDocument/2006/relationships/image" Target="../media/image15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 Id="rId4" Type="http://schemas.openxmlformats.org/officeDocument/2006/relationships/image" Target="../media/image16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5" Type="http://schemas.openxmlformats.org/officeDocument/2006/relationships/image" Target="../media/image6.wmf"/><Relationship Id="rId4" Type="http://schemas.openxmlformats.org/officeDocument/2006/relationships/image" Target="../media/image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D8D1C-1DA0-43F5-8FFD-946EDD22B9A2}" type="datetimeFigureOut">
              <a:rPr lang="zh-CN" altLang="en-US" smtClean="0"/>
              <a:t>2022/10/13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ACEDB-ED97-4A20-94AD-729959513501}" type="slidenum">
              <a:rPr lang="zh-CN" altLang="en-US" smtClean="0"/>
              <a:t>‹#›</a:t>
            </a:fld>
            <a:endParaRPr lang="zh-CN" altLang="en-US"/>
          </a:p>
        </p:txBody>
      </p:sp>
    </p:spTree>
    <p:extLst>
      <p:ext uri="{BB962C8B-B14F-4D97-AF65-F5344CB8AC3E}">
        <p14:creationId xmlns:p14="http://schemas.microsoft.com/office/powerpoint/2010/main" val="216134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B9A565-BA4E-4B4D-83FE-92F58C5783F8}" type="slidenum">
              <a:rPr lang="zh-CN" altLang="en-US" smtClean="0"/>
              <a:t>80</a:t>
            </a:fld>
            <a:endParaRPr lang="zh-CN" altLang="en-US"/>
          </a:p>
        </p:txBody>
      </p:sp>
    </p:spTree>
    <p:extLst>
      <p:ext uri="{BB962C8B-B14F-4D97-AF65-F5344CB8AC3E}">
        <p14:creationId xmlns:p14="http://schemas.microsoft.com/office/powerpoint/2010/main" val="1509663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257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53765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39151048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666435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824115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50145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806674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19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13663268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2.png"/><Relationship Id="rId7" Type="http://schemas.openxmlformats.org/officeDocument/2006/relationships/image" Target="../media/image6.wmf"/><Relationship Id="rId12" Type="http://schemas.openxmlformats.org/officeDocument/2006/relationships/image" Target="../media/image87.png"/><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86.png"/><Relationship Id="rId5" Type="http://schemas.openxmlformats.org/officeDocument/2006/relationships/image" Target="../media/image5.wmf"/><Relationship Id="rId10" Type="http://schemas.openxmlformats.org/officeDocument/2006/relationships/image" Target="../media/image85.png"/><Relationship Id="rId4" Type="http://schemas.openxmlformats.org/officeDocument/2006/relationships/oleObject" Target="../embeddings/oleObject7.bin"/><Relationship Id="rId9"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89.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6.wmf"/><Relationship Id="rId5" Type="http://schemas.openxmlformats.org/officeDocument/2006/relationships/oleObject" Target="../embeddings/oleObject6.bin"/><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89.png"/><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14.wmf"/><Relationship Id="rId11" Type="http://schemas.openxmlformats.org/officeDocument/2006/relationships/oleObject" Target="../embeddings/oleObject15.bin"/><Relationship Id="rId5" Type="http://schemas.openxmlformats.org/officeDocument/2006/relationships/oleObject" Target="../embeddings/oleObject10.bin"/><Relationship Id="rId10" Type="http://schemas.openxmlformats.org/officeDocument/2006/relationships/oleObject" Target="../embeddings/oleObject14.bin"/><Relationship Id="rId4" Type="http://schemas.openxmlformats.org/officeDocument/2006/relationships/image" Target="../media/image113.wmf"/><Relationship Id="rId9" Type="http://schemas.openxmlformats.org/officeDocument/2006/relationships/oleObject" Target="../embeddings/oleObject13.bin"/><Relationship Id="rId14" Type="http://schemas.openxmlformats.org/officeDocument/2006/relationships/image" Target="../media/image1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117.wm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image" Target="../media/image125.png"/><Relationship Id="rId7"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122.wmf"/><Relationship Id="rId11" Type="http://schemas.openxmlformats.org/officeDocument/2006/relationships/image" Target="../media/image127.png"/><Relationship Id="rId5" Type="http://schemas.openxmlformats.org/officeDocument/2006/relationships/oleObject" Target="../embeddings/oleObject18.bin"/><Relationship Id="rId10" Type="http://schemas.openxmlformats.org/officeDocument/2006/relationships/image" Target="../media/image124.wmf"/><Relationship Id="rId4" Type="http://schemas.openxmlformats.org/officeDocument/2006/relationships/image" Target="../media/image126.png"/><Relationship Id="rId9" Type="http://schemas.openxmlformats.org/officeDocument/2006/relationships/oleObject" Target="../embeddings/oleObject20.bin"/></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image" Target="../media/image133.png"/><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w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131.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5.wmf"/><Relationship Id="rId4" Type="http://schemas.openxmlformats.org/officeDocument/2006/relationships/image" Target="../media/image130.wmf"/><Relationship Id="rId9" Type="http://schemas.openxmlformats.org/officeDocument/2006/relationships/oleObject" Target="../embeddings/oleObject24.bin"/></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141.wmf"/><Relationship Id="rId3" Type="http://schemas.openxmlformats.org/officeDocument/2006/relationships/notesSlide" Target="../notesSlides/notesSlide1.xml"/><Relationship Id="rId7" Type="http://schemas.openxmlformats.org/officeDocument/2006/relationships/image" Target="../media/image138.wmf"/><Relationship Id="rId12"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oleObject" Target="../embeddings/oleObject27.bin"/><Relationship Id="rId11" Type="http://schemas.openxmlformats.org/officeDocument/2006/relationships/image" Target="../media/image140.wmf"/><Relationship Id="rId5" Type="http://schemas.openxmlformats.org/officeDocument/2006/relationships/image" Target="../media/image137.wmf"/><Relationship Id="rId15" Type="http://schemas.openxmlformats.org/officeDocument/2006/relationships/image" Target="../media/image142.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139.wmf"/><Relationship Id="rId14" Type="http://schemas.openxmlformats.org/officeDocument/2006/relationships/oleObject" Target="../embeddings/oleObject31.bin"/></Relationships>
</file>

<file path=ppt/slides/_rels/slide8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150.wmf"/><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147.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10" Type="http://schemas.openxmlformats.org/officeDocument/2006/relationships/image" Target="../media/image149.wmf"/><Relationship Id="rId4" Type="http://schemas.openxmlformats.org/officeDocument/2006/relationships/image" Target="../media/image146.wmf"/><Relationship Id="rId9" Type="http://schemas.openxmlformats.org/officeDocument/2006/relationships/oleObject" Target="../embeddings/oleObject35.bin"/><Relationship Id="rId14" Type="http://schemas.openxmlformats.org/officeDocument/2006/relationships/image" Target="../media/image151.wmf"/></Relationships>
</file>

<file path=ppt/slides/_rels/slide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3.xml"/><Relationship Id="rId1" Type="http://schemas.openxmlformats.org/officeDocument/2006/relationships/vmlDrawing" Target="../drawings/vmlDrawing11.vml"/><Relationship Id="rId5" Type="http://schemas.openxmlformats.org/officeDocument/2006/relationships/image" Target="../media/image151.wmf"/><Relationship Id="rId4" Type="http://schemas.openxmlformats.org/officeDocument/2006/relationships/oleObject" Target="../embeddings/oleObject39.bin"/></Relationships>
</file>

<file path=ppt/slides/_rels/slide86.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138.wmf"/><Relationship Id="rId5" Type="http://schemas.openxmlformats.org/officeDocument/2006/relationships/oleObject" Target="../embeddings/oleObject41.bin"/><Relationship Id="rId10" Type="http://schemas.openxmlformats.org/officeDocument/2006/relationships/image" Target="../media/image154.wmf"/><Relationship Id="rId4" Type="http://schemas.openxmlformats.org/officeDocument/2006/relationships/image" Target="../media/image137.wmf"/><Relationship Id="rId9" Type="http://schemas.openxmlformats.org/officeDocument/2006/relationships/oleObject" Target="../embeddings/oleObject43.bin"/></Relationships>
</file>

<file path=ppt/slides/_rels/slide8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 Id="rId4" Type="http://schemas.openxmlformats.org/officeDocument/2006/relationships/image" Target="../media/image15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164.png"/><Relationship Id="rId3" Type="http://schemas.openxmlformats.org/officeDocument/2006/relationships/oleObject" Target="../embeddings/oleObject44.bin"/><Relationship Id="rId7" Type="http://schemas.openxmlformats.org/officeDocument/2006/relationships/image" Target="../media/image162.png"/><Relationship Id="rId12" Type="http://schemas.openxmlformats.org/officeDocument/2006/relationships/image" Target="../media/image163.png"/><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159.wmf"/><Relationship Id="rId11" Type="http://schemas.openxmlformats.org/officeDocument/2006/relationships/image" Target="../media/image161.wmf"/><Relationship Id="rId5" Type="http://schemas.openxmlformats.org/officeDocument/2006/relationships/oleObject" Target="../embeddings/oleObject45.bin"/><Relationship Id="rId10" Type="http://schemas.openxmlformats.org/officeDocument/2006/relationships/oleObject" Target="../embeddings/oleObject47.bin"/><Relationship Id="rId4" Type="http://schemas.openxmlformats.org/officeDocument/2006/relationships/image" Target="../media/image158.wmf"/><Relationship Id="rId9" Type="http://schemas.openxmlformats.org/officeDocument/2006/relationships/image" Target="../media/image160.wmf"/></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167.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166.wmf"/><Relationship Id="rId5" Type="http://schemas.openxmlformats.org/officeDocument/2006/relationships/oleObject" Target="../embeddings/oleObject49.bin"/><Relationship Id="rId4" Type="http://schemas.openxmlformats.org/officeDocument/2006/relationships/image" Target="../media/image165.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424"/>
            <a:ext cx="9144000" cy="7245424"/>
          </a:xfrm>
          <a:prstGeom prst="rect">
            <a:avLst/>
          </a:prstGeom>
        </p:spPr>
      </p:pic>
      <p:sp>
        <p:nvSpPr>
          <p:cNvPr id="4" name="Rectangle 19"/>
          <p:cNvSpPr>
            <a:spLocks noGrp="1" noChangeArrowheads="1"/>
          </p:cNvSpPr>
          <p:nvPr>
            <p:ph type="title"/>
          </p:nvPr>
        </p:nvSpPr>
        <p:spPr>
          <a:xfrm>
            <a:off x="684213" y="836613"/>
            <a:ext cx="7772400" cy="1800225"/>
          </a:xfrm>
        </p:spPr>
        <p:txBody>
          <a:bodyPr/>
          <a:lstStyle/>
          <a:p>
            <a:pPr algn="ctr" eaLnBrk="1" hangingPunct="1"/>
            <a:r>
              <a:rPr lang="zh-CN" altLang="en-US" sz="3600" dirty="0">
                <a:solidFill>
                  <a:srgbClr val="00B050"/>
                </a:solidFill>
                <a:latin typeface="黑体" panose="02010609060101010101" pitchFamily="49" charset="-122"/>
                <a:ea typeface="黑体" panose="02010609060101010101" pitchFamily="49" charset="-122"/>
              </a:rPr>
              <a:t>机器学习</a:t>
            </a:r>
            <a:br>
              <a:rPr lang="zh-CN" altLang="en-US" sz="3600" dirty="0">
                <a:solidFill>
                  <a:srgbClr val="00B050"/>
                </a:solidFill>
                <a:latin typeface="黑体" panose="02010609060101010101" pitchFamily="49" charset="-122"/>
                <a:ea typeface="黑体" panose="02010609060101010101" pitchFamily="49" charset="-122"/>
              </a:rPr>
            </a:br>
            <a:r>
              <a:rPr lang="zh-CN" altLang="en-US" sz="3600" dirty="0">
                <a:solidFill>
                  <a:srgbClr val="00B050"/>
                </a:solidFill>
                <a:latin typeface="黑体" panose="02010609060101010101" pitchFamily="49" charset="-122"/>
                <a:ea typeface="黑体" panose="02010609060101010101" pitchFamily="49" charset="-122"/>
              </a:rPr>
              <a:t/>
            </a:r>
            <a:br>
              <a:rPr lang="zh-CN" altLang="en-US" sz="3600" dirty="0">
                <a:solidFill>
                  <a:srgbClr val="00B050"/>
                </a:solidFill>
                <a:latin typeface="黑体" panose="02010609060101010101" pitchFamily="49" charset="-122"/>
                <a:ea typeface="黑体" panose="02010609060101010101" pitchFamily="49" charset="-122"/>
              </a:rPr>
            </a:br>
            <a:r>
              <a:rPr lang="en-US" altLang="zh-CN" sz="3600" dirty="0">
                <a:solidFill>
                  <a:srgbClr val="00B050"/>
                </a:solidFill>
                <a:latin typeface="黑体" panose="02010609060101010101" pitchFamily="49" charset="-122"/>
                <a:ea typeface="黑体" panose="02010609060101010101" pitchFamily="49" charset="-122"/>
              </a:rPr>
              <a:t>Machine Learning</a:t>
            </a:r>
          </a:p>
        </p:txBody>
      </p:sp>
      <p:sp>
        <p:nvSpPr>
          <p:cNvPr id="5" name="Rectangle 22"/>
          <p:cNvSpPr>
            <a:spLocks noChangeArrowheads="1"/>
          </p:cNvSpPr>
          <p:nvPr/>
        </p:nvSpPr>
        <p:spPr bwMode="auto">
          <a:xfrm>
            <a:off x="685800" y="3211513"/>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b="1" dirty="0">
                <a:latin typeface="黑体" panose="02010609060101010101" pitchFamily="49" charset="-122"/>
                <a:ea typeface="黑体" panose="02010609060101010101" pitchFamily="49" charset="-122"/>
                <a:cs typeface="Verdana" pitchFamily="34" charset="0"/>
              </a:rPr>
              <a:t>第六章：支持向量机</a:t>
            </a:r>
            <a:endParaRPr kumimoji="1" lang="zh-CN" altLang="en-US" sz="4400" b="1" dirty="0">
              <a:latin typeface="黑体" panose="02010609060101010101" pitchFamily="49" charset="-122"/>
              <a:ea typeface="黑体" panose="02010609060101010101" pitchFamily="49" charset="-122"/>
            </a:endParaRPr>
          </a:p>
          <a:p>
            <a:pPr marL="342900" indent="-342900" algn="ctr" eaLnBrk="1" hangingPunct="1">
              <a:lnSpc>
                <a:spcPct val="90000"/>
              </a:lnSpc>
              <a:spcBef>
                <a:spcPct val="20000"/>
              </a:spcBef>
            </a:pPr>
            <a:endParaRPr kumimoji="1" lang="zh-CN" altLang="en-US" sz="4400" b="1" dirty="0">
              <a:latin typeface="黑体" panose="02010609060101010101" pitchFamily="49" charset="-122"/>
              <a:ea typeface="黑体" panose="02010609060101010101" pitchFamily="49" charset="-122"/>
            </a:endParaRPr>
          </a:p>
        </p:txBody>
      </p:sp>
      <p:sp>
        <p:nvSpPr>
          <p:cNvPr id="6" name="Text Box 24"/>
          <p:cNvSpPr txBox="1">
            <a:spLocks noChangeArrowheads="1"/>
          </p:cNvSpPr>
          <p:nvPr/>
        </p:nvSpPr>
        <p:spPr bwMode="auto">
          <a:xfrm>
            <a:off x="3024502" y="4762851"/>
            <a:ext cx="4895775" cy="523220"/>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GB" sz="2800" b="1" dirty="0">
                <a:latin typeface="黑体" panose="02010609060101010101" pitchFamily="49" charset="-122"/>
                <a:ea typeface="黑体" panose="02010609060101010101" pitchFamily="49" charset="-122"/>
              </a:rPr>
              <a:t>重庆大学计算机学院</a:t>
            </a:r>
            <a:endParaRPr kumimoji="1" lang="en-US" altLang="zh-CN"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4096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631" y="17684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最优分离超平面</a:t>
            </a:r>
            <a:endParaRPr altLang="zh-CN" dirty="0">
              <a:latin typeface="黑体" panose="02010609060101010101" pitchFamily="49" charset="-122"/>
              <a:ea typeface="黑体" panose="02010609060101010101" pitchFamily="49" charset="-122"/>
            </a:endParaRPr>
          </a:p>
        </p:txBody>
      </p:sp>
      <p:sp>
        <p:nvSpPr>
          <p:cNvPr id="21507" name="内容占位符 2"/>
          <p:cNvSpPr>
            <a:spLocks noGrp="1"/>
          </p:cNvSpPr>
          <p:nvPr>
            <p:ph idx="1"/>
          </p:nvPr>
        </p:nvSpPr>
        <p:spPr>
          <a:xfrm>
            <a:off x="94810" y="1200927"/>
            <a:ext cx="2373278" cy="4793300"/>
          </a:xfrm>
        </p:spPr>
        <p:txBody>
          <a:bodyPr>
            <a:normAutofit fontScale="85000" lnSpcReduction="10000"/>
          </a:bodyPr>
          <a:lstStyle/>
          <a:p>
            <a:pPr eaLnBrk="1" hangingPunct="1">
              <a:lnSpc>
                <a:spcPct val="150000"/>
              </a:lnSpc>
            </a:pPr>
            <a:r>
              <a:rPr altLang="en-US" b="1" dirty="0">
                <a:latin typeface="黑体" panose="02010609060101010101" pitchFamily="49" charset="-122"/>
                <a:ea typeface="黑体" panose="02010609060101010101" pitchFamily="49" charset="-122"/>
              </a:rPr>
              <a:t>绿色的分离超平面在现实生活中的数据上进行分类</a:t>
            </a:r>
            <a:r>
              <a:rPr altLang="en-US" sz="1800"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有一些女性被分错。</a:t>
            </a:r>
            <a:endParaRPr lang="en-US" altLang="zh-CN" b="1" dirty="0">
              <a:latin typeface="黑体" panose="02010609060101010101" pitchFamily="49" charset="-122"/>
              <a:ea typeface="黑体" panose="02010609060101010101" pitchFamily="49" charset="-122"/>
            </a:endParaRPr>
          </a:p>
          <a:p>
            <a:pPr eaLnBrk="1" hangingPunct="1">
              <a:lnSpc>
                <a:spcPct val="150000"/>
              </a:lnSpc>
            </a:pPr>
            <a:r>
              <a:rPr lang="zh-CN" altLang="en-US" b="1" dirty="0">
                <a:latin typeface="黑体" panose="02010609060101010101" pitchFamily="49" charset="-122"/>
                <a:ea typeface="黑体" panose="02010609060101010101" pitchFamily="49" charset="-122"/>
              </a:rPr>
              <a:t>直观原因是这个分类超平面太接近女性</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红色样本点</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 ，对</a:t>
            </a:r>
            <a:r>
              <a:rPr lang="en-US" altLang="zh-CN" b="1" dirty="0">
                <a:latin typeface="黑体" panose="02010609060101010101" pitchFamily="49" charset="-122"/>
                <a:ea typeface="黑体" panose="02010609060101010101" pitchFamily="49" charset="-122"/>
              </a:rPr>
              <a:t>noise/</a:t>
            </a:r>
            <a:r>
              <a:rPr lang="zh-CN" altLang="en-US" b="1" dirty="0">
                <a:latin typeface="黑体" panose="02010609060101010101" pitchFamily="49" charset="-122"/>
                <a:ea typeface="黑体" panose="02010609060101010101" pitchFamily="49" charset="-122"/>
              </a:rPr>
              <a:t>异常点</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临近边界的点处理得并不好</a:t>
            </a:r>
            <a:r>
              <a:rPr altLang="en-US" sz="1800" b="1" dirty="0">
                <a:latin typeface="黑体" panose="02010609060101010101" pitchFamily="49" charset="-122"/>
                <a:ea typeface="黑体" panose="02010609060101010101" pitchFamily="49" charset="-122"/>
              </a:rPr>
              <a:t>。</a:t>
            </a:r>
          </a:p>
          <a:p>
            <a:pPr eaLnBrk="1" hangingPunct="1">
              <a:lnSpc>
                <a:spcPct val="150000"/>
              </a:lnSpc>
              <a:buFont typeface="Wingdings" panose="05000000000000000000" pitchFamily="2" charset="2"/>
              <a:buChar char="l"/>
            </a:pPr>
            <a:endParaRPr altLang="en-US" sz="1800" b="1" dirty="0">
              <a:latin typeface="黑体" panose="02010609060101010101" pitchFamily="49" charset="-122"/>
              <a:ea typeface="黑体" panose="02010609060101010101" pitchFamily="49" charset="-122"/>
            </a:endParaRPr>
          </a:p>
        </p:txBody>
      </p:sp>
      <p:pic>
        <p:nvPicPr>
          <p:cNvPr id="2150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3995" y="1490094"/>
            <a:ext cx="6495195" cy="421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340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51223" y="176574"/>
            <a:ext cx="7886700" cy="570310"/>
          </a:xfrm>
        </p:spPr>
        <p:txBody>
          <a:bodyPr vert="horz" lIns="91440" tIns="45720" rIns="91440" bIns="45720" rtlCol="0" anchor="ctr">
            <a:normAutofit fontScale="90000"/>
          </a:bodyPr>
          <a:lstStyle/>
          <a:p>
            <a:r>
              <a:rPr altLang="en-US" dirty="0">
                <a:latin typeface="黑体" panose="02010609060101010101" pitchFamily="49" charset="-122"/>
                <a:ea typeface="黑体" panose="02010609060101010101" pitchFamily="49" charset="-122"/>
              </a:rPr>
              <a:t>比</a:t>
            </a:r>
            <a:r>
              <a:rPr lang="en-US" altLang="en-US" dirty="0">
                <a:latin typeface="黑体" panose="02010609060101010101" pitchFamily="49" charset="-122"/>
                <a:ea typeface="黑体" panose="02010609060101010101" pitchFamily="49" charset="-122"/>
              </a:rPr>
              <a:t> </a:t>
            </a:r>
            <a:r>
              <a:rPr altLang="en-US" dirty="0">
                <a:latin typeface="黑体" panose="02010609060101010101" pitchFamily="49" charset="-122"/>
                <a:ea typeface="黑体" panose="02010609060101010101" pitchFamily="49" charset="-122"/>
              </a:rPr>
              <a:t>较</a:t>
            </a:r>
            <a:endParaRPr altLang="zh-CN" dirty="0">
              <a:latin typeface="黑体" panose="02010609060101010101" pitchFamily="49" charset="-122"/>
              <a:ea typeface="黑体" panose="02010609060101010101" pitchFamily="49" charset="-122"/>
            </a:endParaRPr>
          </a:p>
        </p:txBody>
      </p:sp>
      <p:sp>
        <p:nvSpPr>
          <p:cNvPr id="58371" name="内容占位符 2"/>
          <p:cNvSpPr>
            <a:spLocks noGrp="1"/>
          </p:cNvSpPr>
          <p:nvPr>
            <p:ph idx="1"/>
          </p:nvPr>
        </p:nvSpPr>
        <p:spPr>
          <a:xfrm>
            <a:off x="251223" y="1376363"/>
            <a:ext cx="1703473" cy="2970610"/>
          </a:xfrm>
        </p:spPr>
        <p:txBody>
          <a:bodyPr vert="horz" lIns="91440" tIns="46800" rIns="91440" bIns="45720" rtlCol="0">
            <a:normAutofit/>
          </a:bodyPr>
          <a:lstStyle/>
          <a:p>
            <a:pPr>
              <a:lnSpc>
                <a:spcPct val="150000"/>
              </a:lnSpc>
            </a:pPr>
            <a:r>
              <a:rPr altLang="en-US" sz="2000" b="1" dirty="0">
                <a:latin typeface="黑体" panose="02010609060101010101" pitchFamily="49" charset="-122"/>
                <a:ea typeface="黑体" panose="02010609060101010101" pitchFamily="49" charset="-122"/>
              </a:rPr>
              <a:t>这个例子单说明了</a:t>
            </a:r>
            <a:r>
              <a:rPr lang="en-US" altLang="zh-CN" sz="2000" b="1" dirty="0">
                <a:latin typeface="黑体" panose="02010609060101010101" pitchFamily="49" charset="-122"/>
                <a:ea typeface="黑体" panose="02010609060101010101" pitchFamily="49" charset="-122"/>
              </a:rPr>
              <a:t>SVM</a:t>
            </a:r>
            <a:r>
              <a:rPr altLang="en-US" sz="2000" b="1" dirty="0">
                <a:latin typeface="黑体" panose="02010609060101010101" pitchFamily="49" charset="-122"/>
                <a:ea typeface="黑体" panose="02010609060101010101" pitchFamily="49" charset="-122"/>
              </a:rPr>
              <a:t>使用非线性分类器的优</a:t>
            </a:r>
            <a:r>
              <a:rPr lang="zh-CN" altLang="en-US" sz="2000" b="1" dirty="0">
                <a:latin typeface="黑体" panose="02010609060101010101" pitchFamily="49" charset="-122"/>
                <a:ea typeface="黑体" panose="02010609060101010101" pitchFamily="49" charset="-122"/>
              </a:rPr>
              <a:t>点。</a:t>
            </a:r>
            <a:endParaRPr altLang="en-US" sz="2000" b="1" dirty="0">
              <a:latin typeface="黑体" panose="02010609060101010101" pitchFamily="49" charset="-122"/>
              <a:ea typeface="黑体" panose="02010609060101010101" pitchFamily="49" charset="-122"/>
            </a:endParaRPr>
          </a:p>
        </p:txBody>
      </p:sp>
      <p:pic>
        <p:nvPicPr>
          <p:cNvPr id="5837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1935" y="1431132"/>
            <a:ext cx="6686550" cy="424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9569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97035" y="174971"/>
            <a:ext cx="7886700" cy="570310"/>
          </a:xfrm>
        </p:spPr>
        <p:txBody>
          <a:bodyPr vert="horz" lIns="91440" tIns="45720" rIns="91440" bIns="45720" rtlCol="0" anchor="ctr">
            <a:normAutofit fontScale="90000"/>
          </a:bodyPr>
          <a:lstStyle/>
          <a:p>
            <a:r>
              <a:rPr lang="en-US" altLang="zh-CN" dirty="0" err="1">
                <a:latin typeface="黑体" panose="02010609060101010101" pitchFamily="49" charset="-122"/>
                <a:ea typeface="黑体" panose="02010609060101010101" pitchFamily="49" charset="-122"/>
              </a:rPr>
              <a:t>SVM</a:t>
            </a:r>
            <a:r>
              <a:rPr altLang="en-US" dirty="0" err="1">
                <a:latin typeface="黑体" panose="02010609060101010101" pitchFamily="49" charset="-122"/>
                <a:ea typeface="黑体" panose="02010609060101010101" pitchFamily="49" charset="-122"/>
              </a:rPr>
              <a:t>特点</a:t>
            </a:r>
            <a:endParaRPr altLang="zh-CN" dirty="0">
              <a:latin typeface="黑体" panose="02010609060101010101" pitchFamily="49" charset="-122"/>
              <a:ea typeface="黑体" panose="02010609060101010101" pitchFamily="49" charset="-122"/>
            </a:endParaRPr>
          </a:p>
        </p:txBody>
      </p:sp>
      <p:sp>
        <p:nvSpPr>
          <p:cNvPr id="59395" name="内容占位符 2"/>
          <p:cNvSpPr>
            <a:spLocks noGrp="1"/>
          </p:cNvSpPr>
          <p:nvPr>
            <p:ph idx="1"/>
          </p:nvPr>
        </p:nvSpPr>
        <p:spPr>
          <a:xfrm>
            <a:off x="-14391" y="877803"/>
            <a:ext cx="9271034" cy="5066161"/>
          </a:xfrm>
        </p:spPr>
        <p:txBody>
          <a:bodyPr>
            <a:noAutofit/>
          </a:bodyPr>
          <a:lstStyle/>
          <a:p>
            <a:pPr marL="285750" indent="-285750">
              <a:lnSpc>
                <a:spcPct val="150000"/>
              </a:lnSpc>
            </a:pPr>
            <a:r>
              <a:rPr altLang="en-US" sz="2400" b="1" dirty="0">
                <a:solidFill>
                  <a:srgbClr val="FF0000"/>
                </a:solidFill>
                <a:latin typeface="黑体" panose="02010609060101010101" pitchFamily="49" charset="-122"/>
                <a:ea typeface="黑体" panose="02010609060101010101" pitchFamily="49" charset="-122"/>
              </a:rPr>
              <a:t>优点</a:t>
            </a:r>
            <a:r>
              <a:rPr altLang="en-US" sz="2400" b="1" dirty="0">
                <a:latin typeface="黑体" panose="02010609060101010101" pitchFamily="49" charset="-122"/>
                <a:ea typeface="黑体" panose="02010609060101010101" pitchFamily="49" charset="-122"/>
              </a:rPr>
              <a:t>： </a:t>
            </a:r>
            <a:endParaRPr lang="en-US" altLang="en-US" sz="2400" b="1"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altLang="en-US" sz="1800" b="1" dirty="0">
                <a:latin typeface="黑体" panose="02010609060101010101" pitchFamily="49" charset="-122"/>
                <a:ea typeface="黑体" panose="02010609060101010101" pitchFamily="49" charset="-122"/>
              </a:rPr>
              <a:t>在高维空间中有效。 </a:t>
            </a:r>
            <a:endParaRPr lang="en-US" altLang="en-US" sz="1800" b="1"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altLang="en-US" sz="1800" b="1" dirty="0">
                <a:latin typeface="黑体" panose="02010609060101010101" pitchFamily="49" charset="-122"/>
                <a:ea typeface="黑体" panose="02010609060101010101" pitchFamily="49" charset="-122"/>
              </a:rPr>
              <a:t>在尺寸数量大于样本数量的情况下仍然有效。</a:t>
            </a:r>
            <a:r>
              <a:rPr lang="en-US" altLang="zh-CN" sz="1800" b="1" dirty="0">
                <a:latin typeface="黑体" panose="02010609060101010101" pitchFamily="49" charset="-122"/>
                <a:ea typeface="黑体" panose="02010609060101010101" pitchFamily="49" charset="-122"/>
              </a:rPr>
              <a:t>SVM</a:t>
            </a:r>
            <a:r>
              <a:rPr lang="zh-CN" altLang="en-US" sz="1800" b="1" dirty="0">
                <a:latin typeface="黑体" panose="02010609060101010101" pitchFamily="49" charset="-122"/>
                <a:ea typeface="黑体" panose="02010609060101010101" pitchFamily="49" charset="-122"/>
              </a:rPr>
              <a:t>解决问题的时候，和样本的维数是无关的（甚至样本是上万维的都可以，这使得</a:t>
            </a:r>
            <a:r>
              <a:rPr lang="en-US" altLang="zh-CN" sz="1800" b="1" dirty="0">
                <a:latin typeface="黑体" panose="02010609060101010101" pitchFamily="49" charset="-122"/>
                <a:ea typeface="黑体" panose="02010609060101010101" pitchFamily="49" charset="-122"/>
              </a:rPr>
              <a:t>SVM</a:t>
            </a:r>
            <a:r>
              <a:rPr lang="zh-CN" altLang="en-US" sz="1800" b="1" dirty="0">
                <a:latin typeface="黑体" panose="02010609060101010101" pitchFamily="49" charset="-122"/>
                <a:ea typeface="黑体" panose="02010609060101010101" pitchFamily="49" charset="-122"/>
              </a:rPr>
              <a:t>很适合用来解决文本分类的问题，当然，有这样的能力也因为引入了核函数）。</a:t>
            </a:r>
            <a:endParaRPr lang="en-US" altLang="zh-CN" sz="1800" b="1"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altLang="en-US" sz="1800" b="1" dirty="0">
                <a:latin typeface="黑体" panose="02010609060101010101" pitchFamily="49" charset="-122"/>
                <a:ea typeface="黑体" panose="02010609060101010101" pitchFamily="49" charset="-122"/>
              </a:rPr>
              <a:t>通用：可以为决策函数指定不同的内核函数。提供公共内核，但也可指定自定义内核。</a:t>
            </a:r>
            <a:endParaRPr lang="en-US" altLang="en-US" sz="1800" b="1"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800" b="1" dirty="0">
                <a:latin typeface="黑体" panose="02010609060101010101" pitchFamily="49" charset="-122"/>
                <a:ea typeface="黑体" panose="02010609060101010101" pitchFamily="49" charset="-122"/>
              </a:rPr>
              <a:t>与问题的复杂度比起来，</a:t>
            </a:r>
            <a:r>
              <a:rPr lang="en-US" altLang="zh-CN" sz="1800" b="1" dirty="0">
                <a:latin typeface="黑体" panose="02010609060101010101" pitchFamily="49" charset="-122"/>
                <a:ea typeface="黑体" panose="02010609060101010101" pitchFamily="49" charset="-122"/>
              </a:rPr>
              <a:t>SVM</a:t>
            </a:r>
            <a:r>
              <a:rPr lang="zh-CN" altLang="en-US" sz="1800" b="1" dirty="0">
                <a:latin typeface="黑体" panose="02010609060101010101" pitchFamily="49" charset="-122"/>
                <a:ea typeface="黑体" panose="02010609060101010101" pitchFamily="49" charset="-122"/>
              </a:rPr>
              <a:t>算法要求的样本数是相对比较少的。</a:t>
            </a:r>
            <a:r>
              <a:rPr altLang="en-US" sz="1800" b="1" dirty="0">
                <a:latin typeface="黑体" panose="02010609060101010101" pitchFamily="49" charset="-122"/>
                <a:ea typeface="黑体" panose="02010609060101010101" pitchFamily="49" charset="-122"/>
              </a:rPr>
              <a:t> </a:t>
            </a:r>
            <a:endParaRPr lang="en-US" altLang="en-US" sz="1800" b="1" dirty="0">
              <a:latin typeface="黑体" panose="02010609060101010101" pitchFamily="49" charset="-122"/>
              <a:ea typeface="黑体" panose="02010609060101010101" pitchFamily="49" charset="-122"/>
            </a:endParaRPr>
          </a:p>
          <a:p>
            <a:pPr marL="342900" indent="-342900">
              <a:lnSpc>
                <a:spcPct val="150000"/>
              </a:lnSpc>
            </a:pPr>
            <a:r>
              <a:rPr altLang="en-US" sz="2400" b="1" dirty="0">
                <a:solidFill>
                  <a:srgbClr val="FF0000"/>
                </a:solidFill>
                <a:latin typeface="黑体" panose="02010609060101010101" pitchFamily="49" charset="-122"/>
                <a:ea typeface="黑体" panose="02010609060101010101" pitchFamily="49" charset="-122"/>
              </a:rPr>
              <a:t>缺点</a:t>
            </a:r>
            <a:r>
              <a:rPr altLang="en-US" sz="2400" b="1" dirty="0">
                <a:latin typeface="黑体" panose="02010609060101010101" pitchFamily="49" charset="-122"/>
                <a:ea typeface="黑体" panose="02010609060101010101" pitchFamily="49" charset="-122"/>
              </a:rPr>
              <a:t>： </a:t>
            </a:r>
            <a:r>
              <a:rPr altLang="en-US" sz="1800" b="1" dirty="0">
                <a:latin typeface="黑体" panose="02010609060101010101" pitchFamily="49" charset="-122"/>
                <a:ea typeface="黑体" panose="02010609060101010101" pitchFamily="49" charset="-122"/>
              </a:rPr>
              <a:t/>
            </a:r>
            <a:br>
              <a:rPr altLang="en-US" sz="1800" b="1" dirty="0">
                <a:latin typeface="黑体" panose="02010609060101010101" pitchFamily="49" charset="-122"/>
                <a:ea typeface="黑体" panose="02010609060101010101" pitchFamily="49" charset="-122"/>
              </a:rPr>
            </a:br>
            <a:r>
              <a:rPr altLang="en-US" sz="1800" b="1" dirty="0">
                <a:latin typeface="黑体" panose="02010609060101010101" pitchFamily="49" charset="-122"/>
                <a:ea typeface="黑体" panose="02010609060101010101" pitchFamily="49" charset="-122"/>
              </a:rPr>
              <a:t>如果特征的数目远大于样品的数目，则该方法可能给出差的性能。 </a:t>
            </a:r>
            <a:r>
              <a:rPr lang="zh-CN" altLang="en-US" sz="1800" b="1" dirty="0">
                <a:latin typeface="黑体" panose="02010609060101010101" pitchFamily="49" charset="-122"/>
                <a:ea typeface="黑体" panose="02010609060101010101" pitchFamily="49" charset="-122"/>
              </a:rPr>
              <a:t>不适合过大数据量，噪声很多的数据。计算复杂度比较高。</a:t>
            </a:r>
            <a:r>
              <a:rPr lang="zh-CN" altLang="en-US" sz="1800" dirty="0"/>
              <a:t/>
            </a:r>
            <a:br>
              <a:rPr lang="zh-CN" altLang="en-US" sz="1800" dirty="0"/>
            </a:br>
            <a:r>
              <a:rPr altLang="en-US" sz="1800" dirty="0">
                <a:latin typeface="+mn-ea"/>
                <a:ea typeface="+mn-ea"/>
              </a:rPr>
              <a:t/>
            </a:r>
            <a:br>
              <a:rPr altLang="en-US" sz="1800" dirty="0">
                <a:latin typeface="+mn-ea"/>
                <a:ea typeface="+mn-ea"/>
              </a:rPr>
            </a:br>
            <a:endParaRPr altLang="en-US" sz="1800" dirty="0">
              <a:latin typeface="+mn-ea"/>
              <a:ea typeface="+mn-ea"/>
            </a:endParaRPr>
          </a:p>
        </p:txBody>
      </p:sp>
    </p:spTree>
    <p:extLst>
      <p:ext uri="{BB962C8B-B14F-4D97-AF65-F5344CB8AC3E}">
        <p14:creationId xmlns:p14="http://schemas.microsoft.com/office/powerpoint/2010/main" val="2225685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803" y="19467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最优分离超平面</a:t>
            </a:r>
            <a:endParaRPr altLang="zh-CN" dirty="0">
              <a:latin typeface="黑体" panose="02010609060101010101" pitchFamily="49" charset="-122"/>
              <a:ea typeface="黑体" panose="02010609060101010101" pitchFamily="49" charset="-122"/>
            </a:endParaRPr>
          </a:p>
        </p:txBody>
      </p:sp>
      <p:sp>
        <p:nvSpPr>
          <p:cNvPr id="22531" name="内容占位符 2"/>
          <p:cNvSpPr>
            <a:spLocks noGrp="1"/>
          </p:cNvSpPr>
          <p:nvPr>
            <p:ph idx="1"/>
          </p:nvPr>
        </p:nvSpPr>
        <p:spPr>
          <a:xfrm>
            <a:off x="197645" y="1358555"/>
            <a:ext cx="1631156" cy="3788569"/>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要选择这样一个超平面</a:t>
            </a:r>
            <a:r>
              <a:rPr lang="en-US" altLang="zh-CN" sz="2000" b="1" dirty="0">
                <a:latin typeface="黑体" panose="02010609060101010101" pitchFamily="49" charset="-122"/>
                <a:ea typeface="黑体" panose="02010609060101010101" pitchFamily="49" charset="-122"/>
              </a:rPr>
              <a:t>–</a:t>
            </a:r>
            <a:r>
              <a:rPr altLang="en-US" sz="2000" b="1" dirty="0">
                <a:solidFill>
                  <a:srgbClr val="FF0000"/>
                </a:solidFill>
                <a:latin typeface="黑体" panose="02010609060101010101" pitchFamily="49" charset="-122"/>
                <a:ea typeface="黑体" panose="02010609060101010101" pitchFamily="49" charset="-122"/>
              </a:rPr>
              <a:t>尽可能的远离所有类别的数据点：</a:t>
            </a:r>
          </a:p>
        </p:txBody>
      </p:sp>
      <p:pic>
        <p:nvPicPr>
          <p:cNvPr id="2253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358555"/>
            <a:ext cx="7088629" cy="46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133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4210" y="11898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最优分离超平面</a:t>
            </a:r>
            <a:endParaRPr altLang="zh-CN" dirty="0">
              <a:latin typeface="黑体" panose="02010609060101010101" pitchFamily="49" charset="-122"/>
              <a:ea typeface="黑体" panose="02010609060101010101" pitchFamily="49" charset="-122"/>
            </a:endParaRPr>
          </a:p>
        </p:txBody>
      </p:sp>
      <p:sp>
        <p:nvSpPr>
          <p:cNvPr id="23555" name="内容占位符 2"/>
          <p:cNvSpPr>
            <a:spLocks noGrp="1"/>
          </p:cNvSpPr>
          <p:nvPr>
            <p:ph idx="1"/>
          </p:nvPr>
        </p:nvSpPr>
        <p:spPr>
          <a:xfrm>
            <a:off x="174039" y="1468352"/>
            <a:ext cx="2753916" cy="3788569"/>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更加健壮</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就是要找到这样一个最优分类超平面，保证：</a:t>
            </a:r>
            <a:endParaRPr lang="en-US" altLang="zh-CN" sz="2000" b="1" dirty="0">
              <a:latin typeface="黑体" panose="02010609060101010101" pitchFamily="49" charset="-122"/>
              <a:ea typeface="黑体" panose="02010609060101010101" pitchFamily="49" charset="-122"/>
            </a:endParaRPr>
          </a:p>
          <a:p>
            <a:r>
              <a:rPr altLang="en-US" sz="2000" b="1" dirty="0">
                <a:latin typeface="黑体" panose="02010609060101010101" pitchFamily="49" charset="-122"/>
                <a:ea typeface="黑体" panose="02010609060101010101" pitchFamily="49" charset="-122"/>
              </a:rPr>
              <a:t>正确地对</a:t>
            </a:r>
            <a:r>
              <a:rPr altLang="en-US" sz="2000" b="1" dirty="0">
                <a:solidFill>
                  <a:srgbClr val="FF0000"/>
                </a:solidFill>
                <a:latin typeface="黑体" panose="02010609060101010101" pitchFamily="49" charset="-122"/>
                <a:ea typeface="黑体" panose="02010609060101010101" pitchFamily="49" charset="-122"/>
              </a:rPr>
              <a:t>训练数据</a:t>
            </a:r>
            <a:r>
              <a:rPr altLang="en-US" sz="2000" b="1" dirty="0">
                <a:latin typeface="黑体" panose="02010609060101010101" pitchFamily="49" charset="-122"/>
                <a:ea typeface="黑体" panose="02010609060101010101" pitchFamily="49" charset="-122"/>
              </a:rPr>
              <a:t>进行分类</a:t>
            </a:r>
          </a:p>
          <a:p>
            <a:r>
              <a:rPr altLang="en-US" sz="2000" b="1" dirty="0">
                <a:latin typeface="黑体" panose="02010609060101010101" pitchFamily="49" charset="-122"/>
                <a:ea typeface="黑体" panose="02010609060101010101" pitchFamily="49" charset="-122"/>
              </a:rPr>
              <a:t>对</a:t>
            </a:r>
            <a:r>
              <a:rPr altLang="en-US" sz="2000" b="1" dirty="0">
                <a:solidFill>
                  <a:srgbClr val="FF0000"/>
                </a:solidFill>
                <a:latin typeface="黑体" panose="02010609060101010101" pitchFamily="49" charset="-122"/>
                <a:ea typeface="黑体" panose="02010609060101010101" pitchFamily="49" charset="-122"/>
              </a:rPr>
              <a:t>未知数据</a:t>
            </a:r>
            <a:r>
              <a:rPr altLang="en-US" sz="2000" b="1" dirty="0">
                <a:latin typeface="黑体" panose="02010609060101010101" pitchFamily="49" charset="-122"/>
                <a:ea typeface="黑体" panose="02010609060101010101" pitchFamily="49" charset="-122"/>
              </a:rPr>
              <a:t>也要进行很好的分类</a:t>
            </a:r>
          </a:p>
          <a:p>
            <a:pPr eaLnBrk="1" hangingPunct="1">
              <a:lnSpc>
                <a:spcPct val="150000"/>
              </a:lnSpc>
            </a:pPr>
            <a:endParaRPr altLang="en-US" sz="2000" b="1" dirty="0">
              <a:latin typeface="黑体" panose="02010609060101010101" pitchFamily="49" charset="-122"/>
              <a:ea typeface="黑体" panose="02010609060101010101" pitchFamily="49" charset="-122"/>
            </a:endParaRPr>
          </a:p>
        </p:txBody>
      </p:sp>
      <p:pic>
        <p:nvPicPr>
          <p:cNvPr id="2355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7955" y="1468352"/>
            <a:ext cx="5869781" cy="3899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101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018" y="184223"/>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最优分离超平面的间隔</a:t>
            </a:r>
            <a:endParaRPr altLang="zh-CN" dirty="0">
              <a:latin typeface="黑体" panose="02010609060101010101" pitchFamily="49" charset="-122"/>
              <a:ea typeface="黑体" panose="02010609060101010101" pitchFamily="49" charset="-122"/>
            </a:endParaRPr>
          </a:p>
        </p:txBody>
      </p:sp>
      <p:sp>
        <p:nvSpPr>
          <p:cNvPr id="24579" name="内容占位符 2"/>
          <p:cNvSpPr>
            <a:spLocks noGrp="1"/>
          </p:cNvSpPr>
          <p:nvPr>
            <p:ph idx="1"/>
          </p:nvPr>
        </p:nvSpPr>
        <p:spPr>
          <a:xfrm>
            <a:off x="191018" y="1368961"/>
            <a:ext cx="2525678" cy="3788569"/>
          </a:xfrm>
        </p:spPr>
        <p:txBody>
          <a:bodyPr/>
          <a:lstStyle/>
          <a:p>
            <a:pPr eaLnBrk="1" hangingPunct="1">
              <a:lnSpc>
                <a:spcPct val="150000"/>
              </a:lnSpc>
            </a:pPr>
            <a:r>
              <a:rPr lang="en-US" altLang="zh-CN" sz="1800" b="1" dirty="0">
                <a:latin typeface="黑体" panose="02010609060101010101" pitchFamily="49" charset="-122"/>
                <a:ea typeface="黑体" panose="02010609060101010101" pitchFamily="49" charset="-122"/>
              </a:rPr>
              <a:t>Margin</a:t>
            </a:r>
            <a:r>
              <a:rPr altLang="en-US" sz="1800" b="1" dirty="0">
                <a:latin typeface="黑体" panose="02010609060101010101" pitchFamily="49" charset="-122"/>
                <a:ea typeface="黑体" panose="02010609060101010101" pitchFamily="49" charset="-122"/>
              </a:rPr>
              <a:t>就是最优分离超平面的</a:t>
            </a:r>
            <a:r>
              <a:rPr altLang="en-US" sz="1800" b="1" dirty="0">
                <a:solidFill>
                  <a:srgbClr val="FF0000"/>
                </a:solidFill>
                <a:latin typeface="黑体" panose="02010609060101010101" pitchFamily="49" charset="-122"/>
                <a:ea typeface="黑体" panose="02010609060101010101" pitchFamily="49" charset="-122"/>
              </a:rPr>
              <a:t>间隔</a:t>
            </a:r>
            <a:r>
              <a:rPr altLang="en-US" sz="1800" b="1" dirty="0">
                <a:latin typeface="黑体" panose="02010609060101010101" pitchFamily="49" charset="-122"/>
                <a:ea typeface="黑体" panose="02010609060101010101" pitchFamily="49" charset="-122"/>
              </a:rPr>
              <a:t>。</a:t>
            </a:r>
          </a:p>
          <a:p>
            <a:pPr eaLnBrk="1" hangingPunct="1">
              <a:lnSpc>
                <a:spcPct val="150000"/>
              </a:lnSpc>
            </a:pPr>
            <a:r>
              <a:rPr altLang="en-US" sz="1800" b="1" dirty="0">
                <a:latin typeface="黑体" panose="02010609060101010101" pitchFamily="49" charset="-122"/>
                <a:ea typeface="黑体" panose="02010609060101010101" pitchFamily="49" charset="-122"/>
              </a:rPr>
              <a:t>给定一个特定的超平面，可以计算出这个超平面与和它最接近的数据点之间的距离。间隔（</a:t>
            </a:r>
            <a:r>
              <a:rPr lang="en-US" altLang="zh-CN" sz="1800" b="1" dirty="0">
                <a:latin typeface="黑体" panose="02010609060101010101" pitchFamily="49" charset="-122"/>
                <a:ea typeface="黑体" panose="02010609060101010101" pitchFamily="49" charset="-122"/>
              </a:rPr>
              <a:t>Margin</a:t>
            </a:r>
            <a:r>
              <a:rPr altLang="en-US" sz="1800" b="1" dirty="0">
                <a:latin typeface="黑体" panose="02010609060101010101" pitchFamily="49" charset="-122"/>
                <a:ea typeface="黑体" panose="02010609060101010101" pitchFamily="49" charset="-122"/>
              </a:rPr>
              <a:t>）就是</a:t>
            </a:r>
            <a:r>
              <a:rPr altLang="en-US" sz="1800" b="1" dirty="0">
                <a:solidFill>
                  <a:srgbClr val="FF0000"/>
                </a:solidFill>
                <a:latin typeface="黑体" panose="02010609060101010101" pitchFamily="49" charset="-122"/>
                <a:ea typeface="黑体" panose="02010609060101010101" pitchFamily="49" charset="-122"/>
              </a:rPr>
              <a:t>二倍的这个距离</a:t>
            </a:r>
            <a:r>
              <a:rPr altLang="en-US" sz="1800" b="1" dirty="0">
                <a:latin typeface="黑体" panose="02010609060101010101" pitchFamily="49" charset="-122"/>
                <a:ea typeface="黑体" panose="02010609060101010101" pitchFamily="49" charset="-122"/>
              </a:rPr>
              <a:t>。</a:t>
            </a:r>
          </a:p>
        </p:txBody>
      </p:sp>
      <p:pic>
        <p:nvPicPr>
          <p:cNvPr id="2458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1328" y="1655022"/>
            <a:ext cx="6242972" cy="414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974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644" y="205877"/>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最优分离超平面的间隔</a:t>
            </a:r>
            <a:endParaRPr altLang="zh-CN" dirty="0">
              <a:latin typeface="黑体" panose="02010609060101010101" pitchFamily="49" charset="-122"/>
              <a:ea typeface="黑体" panose="02010609060101010101" pitchFamily="49" charset="-122"/>
            </a:endParaRPr>
          </a:p>
        </p:txBody>
      </p:sp>
      <p:sp>
        <p:nvSpPr>
          <p:cNvPr id="25603" name="内容占位符 2"/>
          <p:cNvSpPr>
            <a:spLocks noGrp="1"/>
          </p:cNvSpPr>
          <p:nvPr>
            <p:ph idx="1"/>
          </p:nvPr>
        </p:nvSpPr>
        <p:spPr>
          <a:xfrm>
            <a:off x="197644" y="1240476"/>
            <a:ext cx="2346773" cy="4305558"/>
          </a:xfrm>
        </p:spPr>
        <p:txBody>
          <a:bodyPr/>
          <a:lstStyle/>
          <a:p>
            <a:pPr eaLnBrk="1" hangingPunct="1">
              <a:lnSpc>
                <a:spcPct val="150000"/>
              </a:lnSpc>
            </a:pPr>
            <a:r>
              <a:rPr altLang="en-US" sz="1800" b="1" dirty="0">
                <a:latin typeface="黑体" panose="02010609060101010101" pitchFamily="49" charset="-122"/>
                <a:ea typeface="黑体" panose="02010609060101010101" pitchFamily="49" charset="-122"/>
              </a:rPr>
              <a:t>一般来说，间隔（</a:t>
            </a:r>
            <a:r>
              <a:rPr lang="en-US" altLang="zh-CN" sz="1800" b="1" dirty="0">
                <a:latin typeface="黑体" panose="02010609060101010101" pitchFamily="49" charset="-122"/>
                <a:ea typeface="黑体" panose="02010609060101010101" pitchFamily="49" charset="-122"/>
              </a:rPr>
              <a:t>Margin</a:t>
            </a:r>
            <a:r>
              <a:rPr altLang="en-US" sz="1800" b="1" dirty="0">
                <a:latin typeface="黑体" panose="02010609060101010101" pitchFamily="49" charset="-122"/>
                <a:ea typeface="黑体" panose="02010609060101010101" pitchFamily="49" charset="-122"/>
              </a:rPr>
              <a:t>）中间是无点区域。这意味着里面不会有任何点。（注：在数据有噪声的情况下，可能达不到这么理想的状况，所以后面会引入</a:t>
            </a:r>
            <a:r>
              <a:rPr altLang="en-US" sz="1800" b="1" dirty="0">
                <a:solidFill>
                  <a:srgbClr val="FF0000"/>
                </a:solidFill>
                <a:latin typeface="黑体" panose="02010609060101010101" pitchFamily="49" charset="-122"/>
                <a:ea typeface="黑体" panose="02010609060101010101" pitchFamily="49" charset="-122"/>
              </a:rPr>
              <a:t>软间隔分类器</a:t>
            </a:r>
            <a:r>
              <a:rPr altLang="en-US" sz="1800" b="1" dirty="0">
                <a:latin typeface="黑体" panose="02010609060101010101" pitchFamily="49" charset="-122"/>
                <a:ea typeface="黑体" panose="02010609060101010101" pitchFamily="49" charset="-122"/>
              </a:rPr>
              <a:t>）</a:t>
            </a:r>
          </a:p>
          <a:p>
            <a:pPr eaLnBrk="1" hangingPunct="1">
              <a:lnSpc>
                <a:spcPct val="150000"/>
              </a:lnSpc>
            </a:pPr>
            <a:endParaRPr altLang="en-US" sz="1800" b="1" dirty="0">
              <a:latin typeface="黑体" panose="02010609060101010101" pitchFamily="49" charset="-122"/>
              <a:ea typeface="黑体" panose="02010609060101010101" pitchFamily="49" charset="-122"/>
            </a:endParaRPr>
          </a:p>
        </p:txBody>
      </p:sp>
      <p:pic>
        <p:nvPicPr>
          <p:cNvPr id="2560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3278" y="1425152"/>
            <a:ext cx="6289746" cy="4180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621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3551" y="177869"/>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最优分离超平面的间隔</a:t>
            </a:r>
            <a:endParaRPr altLang="zh-CN" dirty="0">
              <a:latin typeface="黑体" panose="02010609060101010101" pitchFamily="49" charset="-122"/>
              <a:ea typeface="黑体" panose="02010609060101010101" pitchFamily="49" charset="-122"/>
            </a:endParaRPr>
          </a:p>
        </p:txBody>
      </p:sp>
      <p:sp>
        <p:nvSpPr>
          <p:cNvPr id="26627" name="内容占位符 2"/>
          <p:cNvSpPr>
            <a:spLocks noGrp="1"/>
          </p:cNvSpPr>
          <p:nvPr>
            <p:ph idx="1"/>
          </p:nvPr>
        </p:nvSpPr>
        <p:spPr>
          <a:xfrm>
            <a:off x="151261" y="1585033"/>
            <a:ext cx="1611278" cy="3401615"/>
          </a:xfrm>
        </p:spPr>
        <p:txBody>
          <a:bodyPr>
            <a:normAutofit fontScale="92500" lnSpcReduction="20000"/>
          </a:bodyPr>
          <a:lstStyle/>
          <a:p>
            <a:pPr eaLnBrk="1" hangingPunct="1">
              <a:lnSpc>
                <a:spcPct val="150000"/>
              </a:lnSpc>
            </a:pPr>
            <a:r>
              <a:rPr altLang="en-US" sz="1800" b="1" dirty="0">
                <a:latin typeface="黑体" panose="02010609060101010101" pitchFamily="49" charset="-122"/>
                <a:ea typeface="黑体" panose="02010609060101010101" pitchFamily="49" charset="-122"/>
              </a:rPr>
              <a:t>从刚才的分</a:t>
            </a:r>
            <a:r>
              <a:rPr lang="zh-CN" altLang="en-US" sz="1800" b="1" dirty="0">
                <a:latin typeface="黑体" panose="02010609060101010101" pitchFamily="49" charset="-122"/>
                <a:ea typeface="黑体" panose="02010609060101010101" pitchFamily="49" charset="-122"/>
              </a:rPr>
              <a:t>离</a:t>
            </a:r>
            <a:r>
              <a:rPr altLang="en-US" sz="1800" b="1" dirty="0">
                <a:latin typeface="黑体" panose="02010609060101010101" pitchFamily="49" charset="-122"/>
                <a:ea typeface="黑体" panose="02010609060101010101" pitchFamily="49" charset="-122"/>
              </a:rPr>
              <a:t>超平面里再选一个，间隔会看起来像这样：</a:t>
            </a:r>
            <a:endParaRPr lang="en-US" altLang="zh-CN" sz="1800" b="1" dirty="0">
              <a:latin typeface="黑体" panose="02010609060101010101" pitchFamily="49" charset="-122"/>
              <a:ea typeface="黑体" panose="02010609060101010101" pitchFamily="49" charset="-122"/>
            </a:endParaRPr>
          </a:p>
          <a:p>
            <a:pPr eaLnBrk="1" hangingPunct="1">
              <a:lnSpc>
                <a:spcPct val="150000"/>
              </a:lnSpc>
            </a:pPr>
            <a:r>
              <a:rPr altLang="en-US" sz="1800" b="1" dirty="0">
                <a:latin typeface="黑体" panose="02010609060101010101" pitchFamily="49" charset="-122"/>
                <a:ea typeface="黑体" panose="02010609060101010101" pitchFamily="49" charset="-122"/>
              </a:rPr>
              <a:t>可以清楚地看出，</a:t>
            </a:r>
            <a:r>
              <a:rPr lang="en-US" altLang="zh-CN" sz="1800" b="1" dirty="0">
                <a:solidFill>
                  <a:srgbClr val="FF0000"/>
                </a:solidFill>
                <a:latin typeface="黑体" panose="02010609060101010101" pitchFamily="49" charset="-122"/>
                <a:ea typeface="黑体" panose="02010609060101010101" pitchFamily="49" charset="-122"/>
              </a:rPr>
              <a:t>B</a:t>
            </a:r>
            <a:r>
              <a:rPr altLang="en-US" sz="1800" b="1" dirty="0">
                <a:solidFill>
                  <a:srgbClr val="FF0000"/>
                </a:solidFill>
                <a:latin typeface="黑体" panose="02010609060101010101" pitchFamily="49" charset="-122"/>
                <a:ea typeface="黑体" panose="02010609060101010101" pitchFamily="49" charset="-122"/>
              </a:rPr>
              <a:t>的间隔要小于</a:t>
            </a:r>
            <a:r>
              <a:rPr lang="en-US" altLang="zh-CN" sz="1800" b="1" dirty="0">
                <a:solidFill>
                  <a:srgbClr val="FF0000"/>
                </a:solidFill>
                <a:latin typeface="黑体" panose="02010609060101010101" pitchFamily="49" charset="-122"/>
                <a:ea typeface="黑体" panose="02010609060101010101" pitchFamily="49" charset="-122"/>
              </a:rPr>
              <a:t>A</a:t>
            </a:r>
            <a:r>
              <a:rPr altLang="en-US" sz="1800" b="1" dirty="0">
                <a:solidFill>
                  <a:srgbClr val="FF0000"/>
                </a:solidFill>
                <a:latin typeface="黑体" panose="02010609060101010101" pitchFamily="49" charset="-122"/>
                <a:ea typeface="黑体" panose="02010609060101010101" pitchFamily="49" charset="-122"/>
              </a:rPr>
              <a:t>的间隔</a:t>
            </a:r>
            <a:r>
              <a:rPr altLang="en-US" sz="1800" b="1" dirty="0">
                <a:latin typeface="黑体" panose="02010609060101010101" pitchFamily="49" charset="-122"/>
                <a:ea typeface="黑体" panose="02010609060101010101" pitchFamily="49" charset="-122"/>
              </a:rPr>
              <a:t>。</a:t>
            </a:r>
          </a:p>
        </p:txBody>
      </p:sp>
      <p:pic>
        <p:nvPicPr>
          <p:cNvPr id="2662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2539" y="1357415"/>
            <a:ext cx="7129669" cy="472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7857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75" y="204942"/>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最优分离超平面的间隔</a:t>
            </a:r>
            <a:endParaRPr altLang="zh-CN" dirty="0">
              <a:latin typeface="黑体" panose="02010609060101010101" pitchFamily="49" charset="-122"/>
              <a:ea typeface="黑体" panose="02010609060101010101" pitchFamily="49" charset="-122"/>
            </a:endParaRPr>
          </a:p>
        </p:txBody>
      </p:sp>
      <p:sp>
        <p:nvSpPr>
          <p:cNvPr id="27651" name="内容占位符 2"/>
          <p:cNvSpPr>
            <a:spLocks noGrp="1"/>
          </p:cNvSpPr>
          <p:nvPr>
            <p:ph idx="1"/>
          </p:nvPr>
        </p:nvSpPr>
        <p:spPr>
          <a:xfrm>
            <a:off x="118775" y="1707848"/>
            <a:ext cx="3564835" cy="4327766"/>
          </a:xfrm>
        </p:spPr>
        <p:txBody>
          <a:bodyPr>
            <a:normAutofit/>
          </a:bodyPr>
          <a:lstStyle/>
          <a:p>
            <a:pPr eaLnBrk="1" hangingPunct="1">
              <a:lnSpc>
                <a:spcPct val="150000"/>
              </a:lnSpc>
            </a:pPr>
            <a:r>
              <a:rPr altLang="en-US" sz="1800" b="1" dirty="0">
                <a:latin typeface="黑体" panose="02010609060101010101" pitchFamily="49" charset="-122"/>
                <a:ea typeface="黑体" panose="02010609060101010101" pitchFamily="49" charset="-122"/>
              </a:rPr>
              <a:t>有以下的观察结果：</a:t>
            </a:r>
            <a:endParaRPr lang="en-US" altLang="zh-CN" sz="1800"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altLang="en-US" sz="1800" b="1" dirty="0">
                <a:latin typeface="黑体" panose="02010609060101010101" pitchFamily="49" charset="-122"/>
                <a:ea typeface="黑体" panose="02010609060101010101" pitchFamily="49" charset="-122"/>
              </a:rPr>
              <a:t>如果一个超平面有非常接近的一个数据点，那么间隔会小。</a:t>
            </a:r>
            <a:endParaRPr lang="en-US" altLang="en-US" sz="1800"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altLang="en-US" sz="1800" b="1" dirty="0">
                <a:latin typeface="黑体" panose="02010609060101010101" pitchFamily="49" charset="-122"/>
                <a:ea typeface="黑体" panose="02010609060101010101" pitchFamily="49" charset="-122"/>
              </a:rPr>
              <a:t>如果一个超平面离数据点越远，那么间隔越大。</a:t>
            </a:r>
            <a:endParaRPr lang="en-US" altLang="en-US" sz="1800"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altLang="en-US" sz="1800" b="1" dirty="0">
                <a:latin typeface="黑体" panose="02010609060101010101" pitchFamily="49" charset="-122"/>
                <a:ea typeface="黑体" panose="02010609060101010101" pitchFamily="49" charset="-122"/>
              </a:rPr>
              <a:t>这意味着</a:t>
            </a:r>
            <a:r>
              <a:rPr altLang="en-US" sz="1800" b="1" dirty="0">
                <a:solidFill>
                  <a:srgbClr val="FF0000"/>
                </a:solidFill>
                <a:latin typeface="黑体" panose="02010609060101010101" pitchFamily="49" charset="-122"/>
                <a:ea typeface="黑体" panose="02010609060101010101" pitchFamily="49" charset="-122"/>
              </a:rPr>
              <a:t>最优超平面将有最大的间隔</a:t>
            </a:r>
            <a:r>
              <a:rPr altLang="en-US" sz="1800" b="1" dirty="0">
                <a:latin typeface="黑体" panose="02010609060101010101" pitchFamily="49" charset="-122"/>
                <a:ea typeface="黑体" panose="02010609060101010101" pitchFamily="49" charset="-122"/>
              </a:rPr>
              <a:t>。</a:t>
            </a:r>
            <a:endParaRPr lang="en-US" altLang="en-US" sz="1800"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800" b="1" dirty="0">
                <a:solidFill>
                  <a:srgbClr val="FF0000"/>
                </a:solidFill>
                <a:latin typeface="黑体" panose="02010609060101010101" pitchFamily="49" charset="-122"/>
                <a:ea typeface="黑体" panose="02010609060101010101" pitchFamily="49" charset="-122"/>
              </a:rPr>
              <a:t>SVM</a:t>
            </a:r>
            <a:r>
              <a:rPr altLang="en-US" sz="1800" b="1" dirty="0">
                <a:solidFill>
                  <a:srgbClr val="FF0000"/>
                </a:solidFill>
                <a:latin typeface="黑体" panose="02010609060101010101" pitchFamily="49" charset="-122"/>
                <a:ea typeface="黑体" panose="02010609060101010101" pitchFamily="49" charset="-122"/>
              </a:rPr>
              <a:t>是利用间隔最大化求得最优分离超平面。</a:t>
            </a:r>
            <a:endParaRPr lang="en-US" altLang="en-US" sz="1800" b="1" dirty="0">
              <a:solidFill>
                <a:srgbClr val="FF0000"/>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altLang="en-US" sz="1800" b="1" dirty="0">
                <a:solidFill>
                  <a:srgbClr val="FF0000"/>
                </a:solidFill>
                <a:latin typeface="黑体" panose="02010609060101010101" pitchFamily="49" charset="-122"/>
                <a:ea typeface="黑体" panose="02010609060101010101" pitchFamily="49" charset="-122"/>
              </a:rPr>
              <a:t>如何求距离呢？一个点（向量）到直线（超平面）的距离</a:t>
            </a:r>
          </a:p>
          <a:p>
            <a:pPr eaLnBrk="1" hangingPunct="1">
              <a:lnSpc>
                <a:spcPct val="150000"/>
              </a:lnSpc>
            </a:pPr>
            <a:endParaRPr lang="en-US" altLang="zh-CN" sz="1800" b="1" dirty="0">
              <a:latin typeface="黑体" panose="02010609060101010101" pitchFamily="49" charset="-122"/>
              <a:ea typeface="黑体" panose="02010609060101010101" pitchFamily="49" charset="-122"/>
            </a:endParaRPr>
          </a:p>
          <a:p>
            <a:pPr eaLnBrk="1" hangingPunct="1">
              <a:lnSpc>
                <a:spcPct val="150000"/>
              </a:lnSpc>
            </a:pPr>
            <a:endParaRPr altLang="en-US" sz="1800" b="1" dirty="0">
              <a:latin typeface="黑体" panose="02010609060101010101" pitchFamily="49" charset="-122"/>
              <a:ea typeface="黑体" panose="02010609060101010101" pitchFamily="49" charset="-122"/>
            </a:endParaRPr>
          </a:p>
        </p:txBody>
      </p:sp>
      <p:pic>
        <p:nvPicPr>
          <p:cNvPr id="2765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4401" y="1872854"/>
            <a:ext cx="4792886" cy="369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145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414" y="219076"/>
            <a:ext cx="7886700" cy="570310"/>
          </a:xfrm>
        </p:spPr>
        <p:txBody>
          <a:bodyPr vert="horz" lIns="91440" tIns="45720" rIns="91440" bIns="45720" rtlCol="0" anchor="ctr">
            <a:normAutofit fontScale="90000"/>
          </a:bodyPr>
          <a:lstStyle/>
          <a:p>
            <a:r>
              <a:rPr lang="en-US" altLang="zh-CN" dirty="0" err="1">
                <a:latin typeface="黑体" panose="02010609060101010101" pitchFamily="49" charset="-122"/>
                <a:ea typeface="黑体" panose="02010609060101010101" pitchFamily="49" charset="-122"/>
              </a:rPr>
              <a:t>SVM</a:t>
            </a:r>
            <a:r>
              <a:rPr altLang="en-US" dirty="0" err="1">
                <a:latin typeface="黑体" panose="02010609060101010101" pitchFamily="49" charset="-122"/>
                <a:ea typeface="黑体" panose="02010609060101010101" pitchFamily="49" charset="-122"/>
              </a:rPr>
              <a:t>的超平面</a:t>
            </a:r>
            <a:endParaRPr altLang="zh-CN" dirty="0">
              <a:latin typeface="黑体" panose="02010609060101010101" pitchFamily="49" charset="-122"/>
              <a:ea typeface="黑体" panose="02010609060101010101" pitchFamily="49" charset="-122"/>
            </a:endParaRPr>
          </a:p>
        </p:txBody>
      </p:sp>
      <p:sp>
        <p:nvSpPr>
          <p:cNvPr id="28675" name="内容占位符 2"/>
          <p:cNvSpPr>
            <a:spLocks noGrp="1"/>
          </p:cNvSpPr>
          <p:nvPr>
            <p:ph idx="1"/>
          </p:nvPr>
        </p:nvSpPr>
        <p:spPr>
          <a:xfrm>
            <a:off x="216817" y="1321349"/>
            <a:ext cx="8730854" cy="3942160"/>
          </a:xfrm>
        </p:spPr>
        <p:txBody>
          <a:bodyPr/>
          <a:lstStyle/>
          <a:p>
            <a:pPr eaLnBrk="1" hangingPunct="1">
              <a:lnSpc>
                <a:spcPct val="150000"/>
              </a:lnSpc>
            </a:pPr>
            <a:r>
              <a:rPr altLang="en-US" sz="1800" b="1" dirty="0">
                <a:latin typeface="黑体" panose="02010609060101010101" pitchFamily="49" charset="-122"/>
                <a:ea typeface="黑体" panose="02010609060101010101" pitchFamily="49" charset="-122"/>
              </a:rPr>
              <a:t>一条直线的数学方程是</a:t>
            </a:r>
            <a:r>
              <a:rPr lang="en-US" altLang="zh-CN" sz="1800" b="1" dirty="0">
                <a:latin typeface="黑体" panose="02010609060101010101" pitchFamily="49" charset="-122"/>
                <a:ea typeface="黑体" panose="02010609060101010101" pitchFamily="49" charset="-122"/>
              </a:rPr>
              <a:t>:             </a:t>
            </a:r>
            <a:r>
              <a:rPr altLang="en-US" sz="1800" b="1" dirty="0">
                <a:latin typeface="黑体" panose="02010609060101010101" pitchFamily="49" charset="-122"/>
                <a:ea typeface="黑体" panose="02010609060101010101" pitchFamily="49" charset="-122"/>
                <a:sym typeface="Wingdings" panose="05000000000000000000" pitchFamily="2" charset="2"/>
              </a:rPr>
              <a:t>等价于</a:t>
            </a:r>
            <a:r>
              <a:rPr lang="en-US" altLang="zh-CN" sz="1800" b="1" dirty="0">
                <a:latin typeface="黑体" panose="02010609060101010101" pitchFamily="49" charset="-122"/>
                <a:ea typeface="黑体" panose="02010609060101010101" pitchFamily="49" charset="-122"/>
                <a:sym typeface="Wingdings" panose="05000000000000000000" pitchFamily="2" charset="2"/>
              </a:rPr>
              <a:t>      </a:t>
            </a:r>
            <a:endParaRPr lang="en-US" altLang="zh-CN" sz="1800" b="1" dirty="0">
              <a:latin typeface="黑体" panose="02010609060101010101" pitchFamily="49" charset="-122"/>
              <a:ea typeface="黑体" panose="02010609060101010101" pitchFamily="49" charset="-122"/>
            </a:endParaRPr>
          </a:p>
          <a:p>
            <a:pPr eaLnBrk="1" hangingPunct="1">
              <a:lnSpc>
                <a:spcPct val="150000"/>
              </a:lnSpc>
            </a:pPr>
            <a:r>
              <a:rPr altLang="en-US" sz="1800" b="1" dirty="0">
                <a:latin typeface="黑体" panose="02010609060101010101" pitchFamily="49" charset="-122"/>
                <a:ea typeface="黑体" panose="02010609060101010101" pitchFamily="49" charset="-122"/>
              </a:rPr>
              <a:t>超平面会被定义成类似的形式</a:t>
            </a:r>
            <a:r>
              <a:rPr lang="en-US" altLang="zh-CN" sz="1800" b="1" dirty="0">
                <a:latin typeface="黑体" panose="02010609060101010101" pitchFamily="49" charset="-122"/>
                <a:ea typeface="黑体" panose="02010609060101010101" pitchFamily="49" charset="-122"/>
              </a:rPr>
              <a:t>:              (</a:t>
            </a:r>
            <a:r>
              <a:rPr altLang="en-US" sz="1800" b="1" dirty="0">
                <a:latin typeface="黑体" panose="02010609060101010101" pitchFamily="49" charset="-122"/>
                <a:ea typeface="黑体" panose="02010609060101010101" pitchFamily="49" charset="-122"/>
              </a:rPr>
              <a:t>适用于高维空间，向量</a:t>
            </a:r>
            <a:r>
              <a:rPr lang="en-US" altLang="zh-CN" sz="1800" b="1" dirty="0">
                <a:latin typeface="黑体" panose="02010609060101010101" pitchFamily="49" charset="-122"/>
                <a:ea typeface="黑体" panose="02010609060101010101" pitchFamily="49" charset="-122"/>
              </a:rPr>
              <a:t>w</a:t>
            </a:r>
            <a:r>
              <a:rPr altLang="en-US" sz="1800" b="1" dirty="0">
                <a:latin typeface="黑体" panose="02010609060101010101" pitchFamily="49" charset="-122"/>
                <a:ea typeface="黑体" panose="02010609060101010101" pitchFamily="49" charset="-122"/>
              </a:rPr>
              <a:t>与超平面垂直（方便计算点到超平面的距离）</a:t>
            </a:r>
            <a:endParaRPr lang="en-US" altLang="zh-CN" sz="1800" b="1" dirty="0">
              <a:latin typeface="黑体" panose="02010609060101010101" pitchFamily="49" charset="-122"/>
              <a:ea typeface="黑体" panose="02010609060101010101" pitchFamily="49" charset="-122"/>
            </a:endParaRPr>
          </a:p>
          <a:p>
            <a:pPr eaLnBrk="1" hangingPunct="1">
              <a:lnSpc>
                <a:spcPct val="150000"/>
              </a:lnSpc>
            </a:pPr>
            <a:r>
              <a:rPr altLang="en-US" sz="1800" b="1" dirty="0">
                <a:latin typeface="黑体" panose="02010609060101010101" pitchFamily="49" charset="-122"/>
                <a:ea typeface="黑体" panose="02010609060101010101" pitchFamily="49" charset="-122"/>
              </a:rPr>
              <a:t>有两个向量</a:t>
            </a:r>
            <a:r>
              <a:rPr lang="en-US" altLang="zh-CN" sz="1800" b="1" dirty="0">
                <a:latin typeface="黑体" panose="02010609060101010101" pitchFamily="49" charset="-122"/>
                <a:ea typeface="黑体" panose="02010609060101010101" pitchFamily="49" charset="-122"/>
              </a:rPr>
              <a:t>w</a:t>
            </a:r>
            <a:r>
              <a:rPr altLang="en-US" sz="1800" b="1" dirty="0">
                <a:latin typeface="黑体" panose="02010609060101010101" pitchFamily="49" charset="-122"/>
                <a:ea typeface="黑体" panose="02010609060101010101" pitchFamily="49" charset="-122"/>
              </a:rPr>
              <a:t>和</a:t>
            </a:r>
            <a:r>
              <a:rPr lang="en-US" altLang="zh-CN" sz="1800" b="1" dirty="0">
                <a:latin typeface="黑体" panose="02010609060101010101" pitchFamily="49" charset="-122"/>
                <a:ea typeface="黑体" panose="02010609060101010101" pitchFamily="49" charset="-122"/>
              </a:rPr>
              <a:t>x</a:t>
            </a:r>
            <a:r>
              <a:rPr altLang="en-US" sz="1800" b="1" dirty="0">
                <a:latin typeface="黑体" panose="02010609060101010101" pitchFamily="49" charset="-122"/>
                <a:ea typeface="黑体" panose="02010609060101010101" pitchFamily="49" charset="-122"/>
              </a:rPr>
              <a:t>：</a:t>
            </a:r>
            <a:endParaRPr lang="en-US" altLang="zh-CN" sz="1800" b="1" dirty="0">
              <a:latin typeface="黑体" panose="02010609060101010101" pitchFamily="49" charset="-122"/>
              <a:ea typeface="黑体" panose="02010609060101010101" pitchFamily="49" charset="-122"/>
            </a:endParaRPr>
          </a:p>
          <a:p>
            <a:pPr eaLnBrk="1" hangingPunct="1">
              <a:lnSpc>
                <a:spcPct val="150000"/>
              </a:lnSpc>
            </a:pPr>
            <a:endParaRPr altLang="en-US" sz="1800" b="1" dirty="0">
              <a:latin typeface="黑体" panose="02010609060101010101" pitchFamily="49" charset="-122"/>
              <a:ea typeface="黑体" panose="02010609060101010101" pitchFamily="49" charset="-122"/>
            </a:endParaRPr>
          </a:p>
        </p:txBody>
      </p:sp>
      <p:pic>
        <p:nvPicPr>
          <p:cNvPr id="28676"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1221" y="1374927"/>
            <a:ext cx="1208484"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0668" y="1463030"/>
            <a:ext cx="1630837" cy="277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图片 11"/>
          <p:cNvPicPr>
            <a:picLocks noChangeAspect="1"/>
          </p:cNvPicPr>
          <p:nvPr/>
        </p:nvPicPr>
        <p:blipFill>
          <a:blip r:embed="rId4">
            <a:extLst>
              <a:ext uri="{28A0092B-C50C-407E-A947-70E740481C1C}">
                <a14:useLocalDpi xmlns:a14="http://schemas.microsoft.com/office/drawing/2010/main" val="0"/>
              </a:ext>
            </a:extLst>
          </a:blip>
          <a:srcRect t="20432"/>
          <a:stretch>
            <a:fillRect/>
          </a:stretch>
        </p:blipFill>
        <p:spPr bwMode="auto">
          <a:xfrm>
            <a:off x="3885728" y="1916039"/>
            <a:ext cx="1393031" cy="42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86011" y="3418039"/>
            <a:ext cx="1933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图片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43448" y="3518052"/>
            <a:ext cx="4729163"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840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491" y="17652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计算点到超平面的距离</a:t>
            </a:r>
            <a:endParaRPr altLang="zh-CN" dirty="0">
              <a:latin typeface="黑体" panose="02010609060101010101" pitchFamily="49" charset="-122"/>
              <a:ea typeface="黑体" panose="02010609060101010101" pitchFamily="49" charset="-122"/>
            </a:endParaRPr>
          </a:p>
        </p:txBody>
      </p:sp>
      <p:sp>
        <p:nvSpPr>
          <p:cNvPr id="29699" name="内容占位符 2"/>
          <p:cNvSpPr>
            <a:spLocks noGrp="1"/>
          </p:cNvSpPr>
          <p:nvPr>
            <p:ph idx="1"/>
          </p:nvPr>
        </p:nvSpPr>
        <p:spPr>
          <a:xfrm>
            <a:off x="122550" y="1566444"/>
            <a:ext cx="8730854" cy="3942160"/>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设有一个超平面将两组数据划分开。</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简化起见将</a:t>
            </a:r>
            <a:r>
              <a:rPr lang="en-US" altLang="zh-CN" sz="2000" b="1" dirty="0">
                <a:latin typeface="黑体" panose="02010609060101010101" pitchFamily="49" charset="-122"/>
                <a:ea typeface="黑体" panose="02010609060101010101" pitchFamily="49" charset="-122"/>
              </a:rPr>
              <a:t>w</a:t>
            </a:r>
            <a:r>
              <a:rPr lang="en-US" altLang="zh-CN" sz="2000" b="1" baseline="-25000" dirty="0">
                <a:latin typeface="黑体" panose="02010609060101010101" pitchFamily="49" charset="-122"/>
                <a:ea typeface="黑体" panose="02010609060101010101" pitchFamily="49" charset="-122"/>
              </a:rPr>
              <a:t>0</a:t>
            </a:r>
            <a:r>
              <a:rPr altLang="en-US" sz="2000" b="1" dirty="0">
                <a:latin typeface="黑体" panose="02010609060101010101" pitchFamily="49" charset="-122"/>
                <a:ea typeface="黑体" panose="02010609060101010101" pitchFamily="49" charset="-122"/>
              </a:rPr>
              <a:t>设为</a:t>
            </a:r>
            <a:r>
              <a:rPr lang="en-US" altLang="zh-CN" sz="2000" b="1" dirty="0">
                <a:latin typeface="黑体" panose="02010609060101010101" pitchFamily="49" charset="-122"/>
                <a:ea typeface="黑体" panose="02010609060101010101" pitchFamily="49" charset="-122"/>
              </a:rPr>
              <a:t>0</a:t>
            </a:r>
          </a:p>
          <a:p>
            <a:pPr eaLnBrk="1" hangingPunct="1">
              <a:lnSpc>
                <a:spcPct val="150000"/>
              </a:lnSpc>
            </a:pPr>
            <a:r>
              <a:rPr altLang="en-US" sz="2000" b="1" dirty="0">
                <a:latin typeface="黑体" panose="02010609060101010101" pitchFamily="49" charset="-122"/>
                <a:ea typeface="黑体" panose="02010609060101010101" pitchFamily="49" charset="-122"/>
              </a:rPr>
              <a:t>图中的超平面方程为：</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相当于</a:t>
            </a:r>
          </a:p>
        </p:txBody>
      </p:sp>
      <p:pic>
        <p:nvPicPr>
          <p:cNvPr id="2970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7158" y="4391203"/>
            <a:ext cx="1997832" cy="82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14"/>
          <p:cNvPicPr>
            <a:picLocks noChangeAspect="1"/>
          </p:cNvPicPr>
          <p:nvPr/>
        </p:nvPicPr>
        <p:blipFill>
          <a:blip r:embed="rId3">
            <a:extLst>
              <a:ext uri="{28A0092B-C50C-407E-A947-70E740481C1C}">
                <a14:useLocalDpi xmlns:a14="http://schemas.microsoft.com/office/drawing/2010/main" val="0"/>
              </a:ext>
            </a:extLst>
          </a:blip>
          <a:srcRect t="20432"/>
          <a:stretch>
            <a:fillRect/>
          </a:stretch>
        </p:blipFill>
        <p:spPr bwMode="auto">
          <a:xfrm>
            <a:off x="1151095" y="3735479"/>
            <a:ext cx="1589485"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1913" y="2829697"/>
            <a:ext cx="133588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8841" y="2276787"/>
            <a:ext cx="5085159" cy="377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65995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300" y="157719"/>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计算点到超平面的距离</a:t>
            </a:r>
            <a:endParaRPr altLang="zh-CN" dirty="0">
              <a:latin typeface="黑体" panose="02010609060101010101" pitchFamily="49" charset="-122"/>
              <a:ea typeface="黑体" panose="02010609060101010101" pitchFamily="49" charset="-122"/>
            </a:endParaRPr>
          </a:p>
        </p:txBody>
      </p:sp>
      <p:sp>
        <p:nvSpPr>
          <p:cNvPr id="30723" name="内容占位符 2"/>
          <p:cNvSpPr>
            <a:spLocks noGrp="1"/>
          </p:cNvSpPr>
          <p:nvPr>
            <p:ph idx="1"/>
          </p:nvPr>
        </p:nvSpPr>
        <p:spPr>
          <a:xfrm>
            <a:off x="169684" y="1377910"/>
            <a:ext cx="2250281" cy="3942160"/>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计算一下点</a:t>
            </a:r>
            <a:r>
              <a:rPr lang="en-US" altLang="zh-CN" sz="2000" b="1" dirty="0">
                <a:latin typeface="黑体" panose="02010609060101010101" pitchFamily="49" charset="-122"/>
                <a:ea typeface="黑体" panose="02010609060101010101" pitchFamily="49" charset="-122"/>
              </a:rPr>
              <a:t>A(3,4)</a:t>
            </a:r>
            <a:r>
              <a:rPr altLang="en-US" sz="2000" b="1" dirty="0">
                <a:latin typeface="黑体" panose="02010609060101010101" pitchFamily="49" charset="-122"/>
                <a:ea typeface="黑体" panose="02010609060101010101" pitchFamily="49" charset="-122"/>
              </a:rPr>
              <a:t>到超平面的距离，</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下图是</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投影到超平面的距离。 </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p:txBody>
      </p:sp>
      <p:pic>
        <p:nvPicPr>
          <p:cNvPr id="30724"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1288" y="1600200"/>
            <a:ext cx="6384131"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449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3" name="内容占位符 2"/>
          <p:cNvSpPr>
            <a:spLocks noGrp="1"/>
          </p:cNvSpPr>
          <p:nvPr>
            <p:ph idx="1"/>
          </p:nvPr>
        </p:nvSpPr>
        <p:spPr/>
        <p:txBody>
          <a:bodyPr/>
          <a:lstStyle/>
          <a:p>
            <a:r>
              <a:rPr lang="zh-CN" altLang="en-US" b="1" dirty="0">
                <a:latin typeface="黑体" panose="02010609060101010101" pitchFamily="49" charset="-122"/>
                <a:ea typeface="黑体" panose="02010609060101010101" pitchFamily="49" charset="-122"/>
              </a:rPr>
              <a:t>间隔与支持向量</a:t>
            </a:r>
            <a:endParaRPr lang="en-US" altLang="zh-CN" b="1" dirty="0">
              <a:latin typeface="黑体" panose="02010609060101010101" pitchFamily="49" charset="-122"/>
              <a:ea typeface="黑体" panose="02010609060101010101" pitchFamily="49" charset="-122"/>
            </a:endParaRPr>
          </a:p>
          <a:p>
            <a:endParaRPr lang="en-US" altLang="zh-CN" dirty="0"/>
          </a:p>
          <a:p>
            <a:r>
              <a:rPr lang="zh-CN" altLang="en-US" dirty="0">
                <a:solidFill>
                  <a:schemeClr val="bg1">
                    <a:lumMod val="85000"/>
                  </a:schemeClr>
                </a:solidFill>
              </a:rPr>
              <a:t>对偶问题</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核函数</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软间隔与正则化</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支持向量回归</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核方法</a:t>
            </a:r>
          </a:p>
        </p:txBody>
      </p:sp>
    </p:spTree>
    <p:extLst>
      <p:ext uri="{BB962C8B-B14F-4D97-AF65-F5344CB8AC3E}">
        <p14:creationId xmlns:p14="http://schemas.microsoft.com/office/powerpoint/2010/main" val="1089441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786" y="16994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计算点到超平面的距离</a:t>
            </a:r>
            <a:endParaRPr altLang="zh-CN" dirty="0">
              <a:latin typeface="黑体" panose="02010609060101010101" pitchFamily="49" charset="-122"/>
              <a:ea typeface="黑体" panose="02010609060101010101" pitchFamily="49" charset="-122"/>
            </a:endParaRPr>
          </a:p>
        </p:txBody>
      </p:sp>
      <p:sp>
        <p:nvSpPr>
          <p:cNvPr id="31747" name="内容占位符 2"/>
          <p:cNvSpPr>
            <a:spLocks noGrp="1"/>
          </p:cNvSpPr>
          <p:nvPr>
            <p:ph idx="1"/>
          </p:nvPr>
        </p:nvSpPr>
        <p:spPr>
          <a:xfrm>
            <a:off x="1" y="1754982"/>
            <a:ext cx="2438399" cy="3942160"/>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把</a:t>
            </a:r>
            <a:r>
              <a:rPr altLang="en-US" sz="2000" b="1" dirty="0">
                <a:solidFill>
                  <a:srgbClr val="FF0000"/>
                </a:solidFill>
                <a:latin typeface="黑体" panose="02010609060101010101" pitchFamily="49" charset="-122"/>
                <a:ea typeface="黑体" panose="02010609060101010101" pitchFamily="49" charset="-122"/>
              </a:rPr>
              <a:t>点</a:t>
            </a:r>
            <a:r>
              <a:rPr lang="en-US" altLang="zh-CN" sz="2000" b="1" dirty="0">
                <a:solidFill>
                  <a:srgbClr val="FF0000"/>
                </a:solidFill>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视作一个从</a:t>
            </a:r>
            <a:r>
              <a:rPr altLang="en-US" sz="2000" b="1" dirty="0">
                <a:solidFill>
                  <a:srgbClr val="FF0000"/>
                </a:solidFill>
                <a:latin typeface="黑体" panose="02010609060101010101" pitchFamily="49" charset="-122"/>
                <a:ea typeface="黑体" panose="02010609060101010101" pitchFamily="49" charset="-122"/>
              </a:rPr>
              <a:t>原点指向</a:t>
            </a:r>
            <a:r>
              <a:rPr lang="en-US" altLang="zh-CN" sz="2000" b="1" dirty="0">
                <a:solidFill>
                  <a:srgbClr val="FF0000"/>
                </a:solidFill>
                <a:latin typeface="黑体" panose="02010609060101010101" pitchFamily="49" charset="-122"/>
                <a:ea typeface="黑体" panose="02010609060101010101" pitchFamily="49" charset="-122"/>
              </a:rPr>
              <a:t>A</a:t>
            </a:r>
            <a:r>
              <a:rPr altLang="en-US" sz="2000" b="1" dirty="0">
                <a:solidFill>
                  <a:srgbClr val="FF0000"/>
                </a:solidFill>
                <a:latin typeface="黑体" panose="02010609060101010101" pitchFamily="49" charset="-122"/>
                <a:ea typeface="黑体" panose="02010609060101010101" pitchFamily="49" charset="-122"/>
              </a:rPr>
              <a:t>的向量</a:t>
            </a:r>
            <a:r>
              <a:rPr altLang="en-US" sz="2000" b="1" dirty="0">
                <a:latin typeface="黑体" panose="02010609060101010101" pitchFamily="49" charset="-122"/>
                <a:ea typeface="黑体" panose="02010609060101010101" pitchFamily="49" charset="-122"/>
              </a:rPr>
              <a:t>。再将</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向量投影到向量</a:t>
            </a:r>
            <a:r>
              <a:rPr lang="en-US" altLang="zh-CN" sz="2000" b="1" dirty="0">
                <a:latin typeface="黑体" panose="02010609060101010101" pitchFamily="49" charset="-122"/>
                <a:ea typeface="黑体" panose="02010609060101010101" pitchFamily="49" charset="-122"/>
              </a:rPr>
              <a:t>w</a:t>
            </a:r>
            <a:r>
              <a:rPr altLang="en-US" sz="2000" b="1" dirty="0">
                <a:latin typeface="黑体" panose="02010609060101010101" pitchFamily="49" charset="-122"/>
                <a:ea typeface="黑体" panose="02010609060101010101" pitchFamily="49" charset="-122"/>
              </a:rPr>
              <a:t>上。 </a:t>
            </a:r>
            <a:endParaRPr lang="en-US" altLang="zh-CN" sz="2000" b="1" dirty="0">
              <a:latin typeface="黑体" panose="02010609060101010101" pitchFamily="49" charset="-122"/>
              <a:ea typeface="黑体" panose="02010609060101010101" pitchFamily="49" charset="-122"/>
            </a:endParaRPr>
          </a:p>
        </p:txBody>
      </p:sp>
      <p:pic>
        <p:nvPicPr>
          <p:cNvPr id="3174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710" y="1724025"/>
            <a:ext cx="6403181" cy="398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768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388" y="19355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计算点到超平面的距离</a:t>
            </a:r>
            <a:endParaRPr altLang="zh-CN" dirty="0">
              <a:latin typeface="黑体" panose="02010609060101010101" pitchFamily="49" charset="-122"/>
              <a:ea typeface="黑体" panose="02010609060101010101" pitchFamily="49" charset="-122"/>
            </a:endParaRPr>
          </a:p>
        </p:txBody>
      </p:sp>
      <p:sp>
        <p:nvSpPr>
          <p:cNvPr id="32771" name="内容占位符 2"/>
          <p:cNvSpPr>
            <a:spLocks noGrp="1"/>
          </p:cNvSpPr>
          <p:nvPr>
            <p:ph idx="1"/>
          </p:nvPr>
        </p:nvSpPr>
        <p:spPr>
          <a:xfrm>
            <a:off x="139302" y="1699023"/>
            <a:ext cx="2249091" cy="3942159"/>
          </a:xfrm>
        </p:spPr>
        <p:txBody>
          <a:bodyPr vert="horz" lIns="91440" tIns="46800" rIns="91440" bIns="45720" rtlCol="0">
            <a:normAutofit/>
          </a:bodyPr>
          <a:lstStyle/>
          <a:p>
            <a:pPr>
              <a:lnSpc>
                <a:spcPct val="150000"/>
              </a:lnSpc>
            </a:pPr>
            <a:r>
              <a:rPr altLang="en-US" sz="2000" b="1" dirty="0">
                <a:latin typeface="黑体" panose="02010609060101010101" pitchFamily="49" charset="-122"/>
                <a:ea typeface="黑体" panose="02010609060101010101" pitchFamily="49" charset="-122"/>
              </a:rPr>
              <a:t>得到向量</a:t>
            </a:r>
            <a:r>
              <a:rPr lang="en-US" altLang="zh-CN" sz="2000" b="1" dirty="0">
                <a:latin typeface="黑体" panose="02010609060101010101" pitchFamily="49" charset="-122"/>
                <a:ea typeface="黑体" panose="02010609060101010101" pitchFamily="49" charset="-122"/>
              </a:rPr>
              <a:t>p</a:t>
            </a:r>
          </a:p>
        </p:txBody>
      </p:sp>
      <p:pic>
        <p:nvPicPr>
          <p:cNvPr id="3277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8191" y="1055267"/>
            <a:ext cx="7076507" cy="458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3009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223" y="19240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计算点到超平面的距离</a:t>
            </a:r>
            <a:endParaRPr altLang="zh-CN" dirty="0">
              <a:latin typeface="黑体" panose="02010609060101010101" pitchFamily="49" charset="-122"/>
              <a:ea typeface="黑体" panose="02010609060101010101" pitchFamily="49" charset="-122"/>
            </a:endParaRPr>
          </a:p>
        </p:txBody>
      </p:sp>
      <p:sp>
        <p:nvSpPr>
          <p:cNvPr id="33795" name="内容占位符 2"/>
          <p:cNvSpPr>
            <a:spLocks noGrp="1"/>
          </p:cNvSpPr>
          <p:nvPr>
            <p:ph idx="1"/>
          </p:nvPr>
        </p:nvSpPr>
        <p:spPr>
          <a:xfrm>
            <a:off x="175022" y="1044510"/>
            <a:ext cx="7615238" cy="3942159"/>
          </a:xfrm>
        </p:spPr>
        <p:txBody>
          <a:bodyPr/>
          <a:lstStyle/>
          <a:p>
            <a:pPr eaLnBrk="1" hangingPunct="1">
              <a:lnSpc>
                <a:spcPct val="150000"/>
              </a:lnSpc>
            </a:pPr>
            <a:r>
              <a:rPr altLang="en-US" sz="1800" b="1" dirty="0">
                <a:latin typeface="黑体" panose="02010609060101010101" pitchFamily="49" charset="-122"/>
                <a:ea typeface="黑体" panose="02010609060101010101" pitchFamily="49" charset="-122"/>
              </a:rPr>
              <a:t>目标是计算点</a:t>
            </a:r>
            <a:r>
              <a:rPr lang="en-US" altLang="zh-CN" sz="1800" b="1" dirty="0">
                <a:latin typeface="黑体" panose="02010609060101010101" pitchFamily="49" charset="-122"/>
                <a:ea typeface="黑体" panose="02010609060101010101" pitchFamily="49" charset="-122"/>
              </a:rPr>
              <a:t>A(3,4)</a:t>
            </a:r>
            <a:r>
              <a:rPr altLang="en-US" sz="1800" b="1" dirty="0">
                <a:latin typeface="黑体" panose="02010609060101010101" pitchFamily="49" charset="-122"/>
                <a:ea typeface="黑体" panose="02010609060101010101" pitchFamily="49" charset="-122"/>
              </a:rPr>
              <a:t>和超平面之间的距离。从图中可以很清楚看到这个距离就是</a:t>
            </a:r>
            <a:r>
              <a:rPr lang="en-US" altLang="zh-CN" sz="1800" b="1" dirty="0">
                <a:latin typeface="黑体" panose="02010609060101010101" pitchFamily="49" charset="-122"/>
                <a:ea typeface="黑体" panose="02010609060101010101" pitchFamily="49" charset="-122"/>
              </a:rPr>
              <a:t>‖p‖</a:t>
            </a:r>
            <a:r>
              <a:rPr altLang="en-US" sz="1800" b="1" dirty="0">
                <a:latin typeface="黑体" panose="02010609060101010101" pitchFamily="49" charset="-122"/>
                <a:ea typeface="黑体" panose="02010609060101010101" pitchFamily="49" charset="-122"/>
              </a:rPr>
              <a:t>。向量</a:t>
            </a:r>
            <a:r>
              <a:rPr lang="en-US" altLang="zh-CN" sz="1800" b="1" dirty="0">
                <a:latin typeface="黑体" panose="02010609060101010101" pitchFamily="49" charset="-122"/>
                <a:ea typeface="黑体" panose="02010609060101010101" pitchFamily="49" charset="-122"/>
              </a:rPr>
              <a:t>a=(3,4).</a:t>
            </a:r>
            <a:endParaRPr altLang="en-US" sz="1800" b="1" dirty="0">
              <a:latin typeface="黑体" panose="02010609060101010101" pitchFamily="49" charset="-122"/>
              <a:ea typeface="黑体" panose="02010609060101010101" pitchFamily="49" charset="-122"/>
            </a:endParaRPr>
          </a:p>
          <a:p>
            <a:pPr eaLnBrk="1" hangingPunct="1">
              <a:lnSpc>
                <a:spcPct val="150000"/>
              </a:lnSpc>
            </a:pPr>
            <a:r>
              <a:rPr altLang="en-US" sz="1800" b="1" dirty="0">
                <a:latin typeface="黑体" panose="02010609060101010101" pitchFamily="49" charset="-122"/>
                <a:ea typeface="黑体" panose="02010609060101010101" pitchFamily="49" charset="-122"/>
              </a:rPr>
              <a:t>向量</a:t>
            </a:r>
            <a:r>
              <a:rPr lang="en-US" altLang="zh-CN" sz="1800" b="1" dirty="0">
                <a:latin typeface="黑体" panose="02010609060101010101" pitchFamily="49" charset="-122"/>
                <a:ea typeface="黑体" panose="02010609060101010101" pitchFamily="49" charset="-122"/>
              </a:rPr>
              <a:t>w=(2,1)</a:t>
            </a:r>
            <a:r>
              <a:rPr altLang="en-US" sz="1800" b="1" dirty="0">
                <a:latin typeface="黑体" panose="02010609060101010101" pitchFamily="49" charset="-122"/>
                <a:ea typeface="黑体" panose="02010609060101010101" pitchFamily="49" charset="-122"/>
              </a:rPr>
              <a:t>垂直于超平面</a:t>
            </a:r>
            <a:endParaRPr lang="en-US" altLang="zh-CN" sz="1800" b="1" dirty="0">
              <a:latin typeface="黑体" panose="02010609060101010101" pitchFamily="49" charset="-122"/>
              <a:ea typeface="黑体" panose="02010609060101010101" pitchFamily="49" charset="-122"/>
            </a:endParaRPr>
          </a:p>
          <a:p>
            <a:pPr eaLnBrk="1" hangingPunct="1">
              <a:lnSpc>
                <a:spcPct val="150000"/>
              </a:lnSpc>
            </a:pPr>
            <a:r>
              <a:rPr altLang="en-US" sz="1800" b="1" dirty="0">
                <a:latin typeface="黑体" panose="02010609060101010101" pitchFamily="49" charset="-122"/>
                <a:ea typeface="黑体" panose="02010609060101010101" pitchFamily="49" charset="-122"/>
              </a:rPr>
              <a:t>设向量</a:t>
            </a:r>
            <a:r>
              <a:rPr lang="en-US" altLang="zh-CN" sz="1800" b="1" dirty="0">
                <a:latin typeface="黑体" panose="02010609060101010101" pitchFamily="49" charset="-122"/>
                <a:ea typeface="黑体" panose="02010609060101010101" pitchFamily="49" charset="-122"/>
              </a:rPr>
              <a:t>u</a:t>
            </a:r>
            <a:r>
              <a:rPr altLang="en-US" sz="1800" b="1" dirty="0">
                <a:latin typeface="黑体" panose="02010609060101010101" pitchFamily="49" charset="-122"/>
                <a:ea typeface="黑体" panose="02010609060101010101" pitchFamily="49" charset="-122"/>
              </a:rPr>
              <a:t>为</a:t>
            </a:r>
            <a:r>
              <a:rPr lang="en-US" altLang="zh-CN" sz="1800" b="1" dirty="0">
                <a:latin typeface="黑体" panose="02010609060101010101" pitchFamily="49" charset="-122"/>
                <a:ea typeface="黑体" panose="02010609060101010101" pitchFamily="49" charset="-122"/>
              </a:rPr>
              <a:t>w</a:t>
            </a:r>
            <a:r>
              <a:rPr altLang="en-US" sz="1800" b="1" dirty="0">
                <a:latin typeface="黑体" panose="02010609060101010101" pitchFamily="49" charset="-122"/>
                <a:ea typeface="黑体" panose="02010609060101010101" pitchFamily="49" charset="-122"/>
              </a:rPr>
              <a:t>的</a:t>
            </a:r>
            <a:r>
              <a:rPr altLang="en-US" sz="1800" b="1" dirty="0">
                <a:solidFill>
                  <a:srgbClr val="FF0000"/>
                </a:solidFill>
                <a:latin typeface="黑体" panose="02010609060101010101" pitchFamily="49" charset="-122"/>
                <a:ea typeface="黑体" panose="02010609060101010101" pitchFamily="49" charset="-122"/>
              </a:rPr>
              <a:t>方向向量</a:t>
            </a:r>
            <a:endParaRPr lang="en-US" altLang="zh-CN" sz="1800" b="1" dirty="0">
              <a:solidFill>
                <a:srgbClr val="FF0000"/>
              </a:solidFill>
              <a:latin typeface="黑体" panose="02010609060101010101" pitchFamily="49" charset="-122"/>
              <a:ea typeface="黑体" panose="02010609060101010101" pitchFamily="49" charset="-122"/>
            </a:endParaRPr>
          </a:p>
          <a:p>
            <a:pPr eaLnBrk="1" hangingPunct="1">
              <a:lnSpc>
                <a:spcPct val="150000"/>
              </a:lnSpc>
            </a:pPr>
            <a:r>
              <a:rPr lang="en-US" altLang="zh-CN" sz="1800" b="1" dirty="0">
                <a:latin typeface="黑体" panose="02010609060101010101" pitchFamily="49" charset="-122"/>
                <a:ea typeface="黑体" panose="02010609060101010101" pitchFamily="49" charset="-122"/>
              </a:rPr>
              <a:t>p </a:t>
            </a:r>
            <a:r>
              <a:rPr altLang="en-US" sz="1800" b="1" dirty="0">
                <a:latin typeface="黑体" panose="02010609060101010101" pitchFamily="49" charset="-122"/>
                <a:ea typeface="黑体" panose="02010609060101010101" pitchFamily="49" charset="-122"/>
              </a:rPr>
              <a:t>是</a:t>
            </a:r>
            <a:r>
              <a:rPr lang="en-US" altLang="zh-CN" sz="1800" b="1" dirty="0">
                <a:latin typeface="黑体" panose="02010609060101010101" pitchFamily="49" charset="-122"/>
                <a:ea typeface="黑体" panose="02010609060101010101" pitchFamily="49" charset="-122"/>
              </a:rPr>
              <a:t>a</a:t>
            </a:r>
            <a:r>
              <a:rPr altLang="en-US" sz="1800" b="1" dirty="0">
                <a:latin typeface="黑体" panose="02010609060101010101" pitchFamily="49" charset="-122"/>
                <a:ea typeface="黑体" panose="02010609060101010101" pitchFamily="49" charset="-122"/>
              </a:rPr>
              <a:t>在</a:t>
            </a:r>
            <a:r>
              <a:rPr lang="en-US" altLang="zh-CN" sz="1800" b="1" dirty="0">
                <a:latin typeface="黑体" panose="02010609060101010101" pitchFamily="49" charset="-122"/>
                <a:ea typeface="黑体" panose="02010609060101010101" pitchFamily="49" charset="-122"/>
              </a:rPr>
              <a:t>w</a:t>
            </a:r>
            <a:r>
              <a:rPr altLang="en-US" sz="1800" b="1" dirty="0">
                <a:latin typeface="黑体" panose="02010609060101010101" pitchFamily="49" charset="-122"/>
                <a:ea typeface="黑体" panose="02010609060101010101" pitchFamily="49" charset="-122"/>
              </a:rPr>
              <a:t>上的投影，所以： </a:t>
            </a:r>
            <a:endParaRPr lang="en-US" altLang="zh-CN" sz="1800" b="1" dirty="0">
              <a:latin typeface="黑体" panose="02010609060101010101" pitchFamily="49" charset="-122"/>
              <a:ea typeface="黑体" panose="02010609060101010101" pitchFamily="49" charset="-122"/>
            </a:endParaRPr>
          </a:p>
        </p:txBody>
      </p:sp>
      <p:pic>
        <p:nvPicPr>
          <p:cNvPr id="3379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23760" y="2001176"/>
            <a:ext cx="27146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2654" y="2501239"/>
            <a:ext cx="142279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223" y="3867481"/>
            <a:ext cx="203596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74438" y="2578628"/>
            <a:ext cx="3244904" cy="264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图片 8"/>
          <p:cNvPicPr>
            <a:picLocks noChangeAspect="1"/>
          </p:cNvPicPr>
          <p:nvPr/>
        </p:nvPicPr>
        <p:blipFill>
          <a:blip r:embed="rId6">
            <a:extLst>
              <a:ext uri="{28A0092B-C50C-407E-A947-70E740481C1C}">
                <a14:useLocalDpi xmlns:a14="http://schemas.microsoft.com/office/drawing/2010/main" val="0"/>
              </a:ext>
            </a:extLst>
          </a:blip>
          <a:srcRect l="31239" r="20860"/>
          <a:stretch>
            <a:fillRect/>
          </a:stretch>
        </p:blipFill>
        <p:spPr bwMode="auto">
          <a:xfrm>
            <a:off x="2519362" y="3867482"/>
            <a:ext cx="1463279" cy="44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993" y="5089061"/>
            <a:ext cx="2814638" cy="40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图片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17315" y="5064058"/>
            <a:ext cx="280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2953736" y="5136920"/>
            <a:ext cx="973931" cy="270272"/>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5754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644" y="15939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如何找到最优超平面</a:t>
            </a:r>
            <a:endParaRPr altLang="zh-CN" dirty="0">
              <a:latin typeface="黑体" panose="02010609060101010101" pitchFamily="49" charset="-122"/>
              <a:ea typeface="黑体" panose="02010609060101010101" pitchFamily="49" charset="-122"/>
            </a:endParaRPr>
          </a:p>
        </p:txBody>
      </p:sp>
      <p:sp>
        <p:nvSpPr>
          <p:cNvPr id="34819" name="内容占位符 2"/>
          <p:cNvSpPr>
            <a:spLocks noGrp="1"/>
          </p:cNvSpPr>
          <p:nvPr>
            <p:ph idx="1"/>
          </p:nvPr>
        </p:nvSpPr>
        <p:spPr>
          <a:xfrm>
            <a:off x="197644" y="1808560"/>
            <a:ext cx="2094982" cy="3942159"/>
          </a:xfrm>
        </p:spPr>
        <p:txBody>
          <a:bodyPr vert="horz" lIns="91440" tIns="46800" rIns="91440" bIns="45720" rtlCol="0">
            <a:normAutofit/>
          </a:bodyPr>
          <a:lstStyle/>
          <a:p>
            <a:pPr>
              <a:lnSpc>
                <a:spcPct val="150000"/>
              </a:lnSpc>
            </a:pPr>
            <a:r>
              <a:rPr altLang="en-US" sz="1800" b="1" dirty="0">
                <a:latin typeface="黑体" panose="02010609060101010101" pitchFamily="49" charset="-122"/>
                <a:ea typeface="黑体" panose="02010609060101010101" pitchFamily="49" charset="-122"/>
              </a:rPr>
              <a:t>刚才的分类面不是最优</a:t>
            </a:r>
            <a:endParaRPr lang="en-US" altLang="zh-CN" sz="1800" b="1" dirty="0">
              <a:latin typeface="黑体" panose="02010609060101010101" pitchFamily="49" charset="-122"/>
              <a:ea typeface="黑体" panose="02010609060101010101" pitchFamily="49" charset="-122"/>
            </a:endParaRPr>
          </a:p>
          <a:p>
            <a:pPr>
              <a:lnSpc>
                <a:spcPct val="150000"/>
              </a:lnSpc>
            </a:pPr>
            <a:r>
              <a:rPr altLang="en-US" sz="1800" b="1" dirty="0">
                <a:latin typeface="黑体" panose="02010609060101010101" pitchFamily="49" charset="-122"/>
                <a:ea typeface="黑体" panose="02010609060101010101" pitchFamily="49" charset="-122"/>
              </a:rPr>
              <a:t>原因是未过</a:t>
            </a:r>
            <a:r>
              <a:rPr lang="en-US" altLang="zh-CN" sz="1800" b="1" dirty="0">
                <a:latin typeface="黑体" panose="02010609060101010101" pitchFamily="49" charset="-122"/>
                <a:ea typeface="黑体" panose="02010609060101010101" pitchFamily="49" charset="-122"/>
              </a:rPr>
              <a:t>G</a:t>
            </a:r>
            <a:r>
              <a:rPr altLang="en-US" sz="1800" b="1" dirty="0">
                <a:latin typeface="黑体" panose="02010609060101010101" pitchFamily="49" charset="-122"/>
                <a:ea typeface="黑体" panose="02010609060101010101" pitchFamily="49" charset="-122"/>
              </a:rPr>
              <a:t>点</a:t>
            </a:r>
            <a:endParaRPr lang="en-US" altLang="zh-CN" sz="1800" b="1" dirty="0">
              <a:latin typeface="黑体" panose="02010609060101010101" pitchFamily="49" charset="-122"/>
              <a:ea typeface="黑体" panose="02010609060101010101" pitchFamily="49" charset="-122"/>
            </a:endParaRPr>
          </a:p>
        </p:txBody>
      </p:sp>
      <p:pic>
        <p:nvPicPr>
          <p:cNvPr id="3482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9635" y="1460898"/>
            <a:ext cx="6291263" cy="419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961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7157" y="178523"/>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如何找到最优超平面</a:t>
            </a:r>
            <a:endParaRPr altLang="zh-CN" dirty="0">
              <a:latin typeface="黑体" panose="02010609060101010101" pitchFamily="49" charset="-122"/>
              <a:ea typeface="黑体" panose="02010609060101010101" pitchFamily="49" charset="-122"/>
            </a:endParaRPr>
          </a:p>
        </p:txBody>
      </p:sp>
      <p:sp>
        <p:nvSpPr>
          <p:cNvPr id="35843" name="内容占位符 2"/>
          <p:cNvSpPr>
            <a:spLocks noGrp="1"/>
          </p:cNvSpPr>
          <p:nvPr>
            <p:ph idx="1"/>
          </p:nvPr>
        </p:nvSpPr>
        <p:spPr>
          <a:xfrm>
            <a:off x="197644" y="1808560"/>
            <a:ext cx="2459417" cy="3942159"/>
          </a:xfrm>
        </p:spPr>
        <p:txBody>
          <a:bodyPr vert="horz" lIns="91440" tIns="46800" rIns="91440" bIns="45720" rtlCol="0">
            <a:normAutofit/>
          </a:bodyPr>
          <a:lstStyle/>
          <a:p>
            <a:pPr>
              <a:lnSpc>
                <a:spcPct val="150000"/>
              </a:lnSpc>
            </a:pPr>
            <a:r>
              <a:rPr altLang="en-US" sz="1800" b="1" dirty="0">
                <a:latin typeface="黑体" panose="02010609060101010101" pitchFamily="49" charset="-122"/>
                <a:ea typeface="黑体" panose="02010609060101010101" pitchFamily="49" charset="-122"/>
              </a:rPr>
              <a:t>最优超平面，在刚才找的最初的超平面的稍左位置。最大间隔为</a:t>
            </a:r>
            <a:r>
              <a:rPr lang="en-US" altLang="zh-CN" sz="1800" b="1" dirty="0">
                <a:latin typeface="黑体" panose="02010609060101010101" pitchFamily="49" charset="-122"/>
                <a:ea typeface="黑体" panose="02010609060101010101" pitchFamily="49" charset="-122"/>
              </a:rPr>
              <a:t>M2</a:t>
            </a:r>
            <a:r>
              <a:rPr altLang="en-US" sz="1800" b="1" dirty="0">
                <a:latin typeface="黑体" panose="02010609060101010101" pitchFamily="49" charset="-122"/>
                <a:ea typeface="黑体" panose="02010609060101010101" pitchFamily="49" charset="-122"/>
              </a:rPr>
              <a:t>。</a:t>
            </a:r>
            <a:endParaRPr lang="en-US" altLang="zh-CN" sz="1800" b="1" dirty="0">
              <a:latin typeface="黑体" panose="02010609060101010101" pitchFamily="49" charset="-122"/>
              <a:ea typeface="黑体" panose="02010609060101010101" pitchFamily="49" charset="-122"/>
            </a:endParaRPr>
          </a:p>
          <a:p>
            <a:pPr>
              <a:lnSpc>
                <a:spcPct val="150000"/>
              </a:lnSpc>
            </a:pPr>
            <a:r>
              <a:rPr altLang="en-US" sz="1800" b="1" dirty="0">
                <a:solidFill>
                  <a:srgbClr val="FF0000"/>
                </a:solidFill>
                <a:latin typeface="黑体" panose="02010609060101010101" pitchFamily="49" charset="-122"/>
                <a:ea typeface="黑体" panose="02010609060101010101" pitchFamily="49" charset="-122"/>
              </a:rPr>
              <a:t>寻找最大间隔，就是寻找最优超平面</a:t>
            </a:r>
          </a:p>
          <a:p>
            <a:pPr>
              <a:lnSpc>
                <a:spcPct val="150000"/>
              </a:lnSpc>
            </a:pPr>
            <a:endParaRPr lang="en-US" altLang="zh-CN" sz="1800" b="1" dirty="0">
              <a:latin typeface="黑体" panose="02010609060101010101" pitchFamily="49" charset="-122"/>
              <a:ea typeface="黑体" panose="02010609060101010101" pitchFamily="49" charset="-122"/>
            </a:endParaRPr>
          </a:p>
        </p:txBody>
      </p:sp>
      <p:pic>
        <p:nvPicPr>
          <p:cNvPr id="3584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4403" y="1593056"/>
            <a:ext cx="6156722" cy="401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886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644" y="17497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如何找到最大间隔</a:t>
            </a:r>
            <a:endParaRPr altLang="zh-CN" dirty="0">
              <a:latin typeface="黑体" panose="02010609060101010101" pitchFamily="49" charset="-122"/>
              <a:ea typeface="黑体" panose="02010609060101010101" pitchFamily="49" charset="-122"/>
            </a:endParaRPr>
          </a:p>
        </p:txBody>
      </p:sp>
      <p:sp>
        <p:nvSpPr>
          <p:cNvPr id="36867" name="内容占位符 2"/>
          <p:cNvSpPr>
            <a:spLocks noGrp="1"/>
          </p:cNvSpPr>
          <p:nvPr>
            <p:ph idx="1"/>
          </p:nvPr>
        </p:nvSpPr>
        <p:spPr>
          <a:xfrm>
            <a:off x="197644" y="1808560"/>
            <a:ext cx="7886700" cy="2700338"/>
          </a:xfrm>
        </p:spPr>
        <p:txBody>
          <a:bodyPr vert="horz" lIns="91440" tIns="46800" rIns="91440" bIns="45720" rtlCol="0">
            <a:normAutofit/>
          </a:bodyPr>
          <a:lstStyle/>
          <a:p>
            <a:pPr>
              <a:lnSpc>
                <a:spcPct val="150000"/>
              </a:lnSpc>
            </a:pPr>
            <a:r>
              <a:rPr altLang="en-US" sz="2000" b="1" dirty="0">
                <a:latin typeface="黑体" panose="02010609060101010101" pitchFamily="49" charset="-122"/>
                <a:ea typeface="黑体" panose="02010609060101010101" pitchFamily="49" charset="-122"/>
              </a:rPr>
              <a:t>读取数据集。</a:t>
            </a:r>
          </a:p>
          <a:p>
            <a:pPr>
              <a:lnSpc>
                <a:spcPct val="150000"/>
              </a:lnSpc>
            </a:pPr>
            <a:r>
              <a:rPr altLang="en-US" sz="2000" b="1" dirty="0">
                <a:solidFill>
                  <a:srgbClr val="FF0000"/>
                </a:solidFill>
                <a:latin typeface="黑体" panose="02010609060101010101" pitchFamily="49" charset="-122"/>
                <a:ea typeface="黑体" panose="02010609060101010101" pitchFamily="49" charset="-122"/>
              </a:rPr>
              <a:t>找到两个平行超平面，可以划分数据并且两平面之间没有数据点。</a:t>
            </a:r>
          </a:p>
          <a:p>
            <a:pPr>
              <a:lnSpc>
                <a:spcPct val="150000"/>
              </a:lnSpc>
            </a:pPr>
            <a:r>
              <a:rPr altLang="en-US" sz="2000" b="1" dirty="0">
                <a:solidFill>
                  <a:srgbClr val="FF0000"/>
                </a:solidFill>
                <a:latin typeface="黑体" panose="02010609060101010101" pitchFamily="49" charset="-122"/>
                <a:ea typeface="黑体" panose="02010609060101010101" pitchFamily="49" charset="-122"/>
              </a:rPr>
              <a:t>最大化上述两个超平面间隔</a:t>
            </a:r>
          </a:p>
          <a:p>
            <a:pPr>
              <a:lnSpc>
                <a:spcPct val="150000"/>
              </a:lnSpc>
            </a:pPr>
            <a:endParaRPr altLang="en-US" sz="2000" b="1" dirty="0">
              <a:latin typeface="黑体" panose="02010609060101010101" pitchFamily="49" charset="-122"/>
              <a:ea typeface="黑体" panose="02010609060101010101" pitchFamily="49" charset="-122"/>
            </a:endParaRPr>
          </a:p>
          <a:p>
            <a:pPr>
              <a:lnSpc>
                <a:spcPct val="150000"/>
              </a:lnSpc>
            </a:pPr>
            <a:endParaRPr lang="en-US" altLang="zh-CN"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90842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57" y="155039"/>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如何找到最大间隔</a:t>
            </a:r>
            <a:endParaRPr altLang="zh-CN" dirty="0">
              <a:latin typeface="黑体" panose="02010609060101010101" pitchFamily="49" charset="-122"/>
              <a:ea typeface="黑体" panose="02010609060101010101" pitchFamily="49" charset="-122"/>
            </a:endParaRPr>
          </a:p>
        </p:txBody>
      </p:sp>
      <p:sp>
        <p:nvSpPr>
          <p:cNvPr id="37891" name="内容占位符 2"/>
          <p:cNvSpPr>
            <a:spLocks noGrp="1"/>
          </p:cNvSpPr>
          <p:nvPr>
            <p:ph idx="1"/>
          </p:nvPr>
        </p:nvSpPr>
        <p:spPr>
          <a:xfrm>
            <a:off x="584141" y="1176964"/>
            <a:ext cx="7398544" cy="2700338"/>
          </a:xfrm>
        </p:spPr>
        <p:txBody>
          <a:bodyPr/>
          <a:lstStyle/>
          <a:p>
            <a:pPr eaLnBrk="1" hangingPunct="1">
              <a:lnSpc>
                <a:spcPct val="150000"/>
              </a:lnSpc>
            </a:pPr>
            <a:r>
              <a:rPr altLang="en-US" sz="1800" b="1" dirty="0">
                <a:latin typeface="黑体" panose="02010609060101010101" pitchFamily="49" charset="-122"/>
                <a:ea typeface="黑体" panose="02010609060101010101" pitchFamily="49" charset="-122"/>
              </a:rPr>
              <a:t>给出一个超平面</a:t>
            </a:r>
            <a:r>
              <a:rPr lang="en-US" altLang="zh-CN" sz="1800" b="1" dirty="0">
                <a:latin typeface="黑体" panose="02010609060101010101" pitchFamily="49" charset="-122"/>
                <a:ea typeface="黑体" panose="02010609060101010101" pitchFamily="49" charset="-122"/>
              </a:rPr>
              <a:t>H</a:t>
            </a:r>
            <a:r>
              <a:rPr lang="en-US" altLang="zh-CN" sz="1800" b="1" baseline="-25000" dirty="0">
                <a:latin typeface="黑体" panose="02010609060101010101" pitchFamily="49" charset="-122"/>
                <a:ea typeface="黑体" panose="02010609060101010101" pitchFamily="49" charset="-122"/>
              </a:rPr>
              <a:t>0</a:t>
            </a:r>
            <a:r>
              <a:rPr altLang="en-US" sz="2000" b="1" dirty="0">
                <a:latin typeface="黑体" panose="02010609060101010101" pitchFamily="49" charset="-122"/>
                <a:ea typeface="黑体" panose="02010609060101010101" pitchFamily="49" charset="-122"/>
              </a:rPr>
              <a:t>划分数据集并且满足</a:t>
            </a:r>
            <a:r>
              <a:rPr altLang="en-US" sz="1800" b="1" dirty="0">
                <a:latin typeface="黑体" panose="02010609060101010101" pitchFamily="49" charset="-122"/>
                <a:ea typeface="黑体" panose="02010609060101010101" pitchFamily="49" charset="-122"/>
              </a:rPr>
              <a:t>： </a:t>
            </a:r>
          </a:p>
          <a:p>
            <a:pPr eaLnBrk="1" hangingPunct="1">
              <a:lnSpc>
                <a:spcPct val="150000"/>
              </a:lnSpc>
            </a:pPr>
            <a:r>
              <a:rPr altLang="en-US" sz="1800" b="1" dirty="0">
                <a:latin typeface="黑体" panose="02010609060101010101" pitchFamily="49" charset="-122"/>
                <a:ea typeface="黑体" panose="02010609060101010101" pitchFamily="49" charset="-122"/>
              </a:rPr>
              <a:t>选择其他两个划分数据集的超平面的</a:t>
            </a:r>
            <a:r>
              <a:rPr lang="en-US" altLang="zh-CN" sz="1800" b="1" dirty="0">
                <a:latin typeface="黑体" panose="02010609060101010101" pitchFamily="49" charset="-122"/>
                <a:ea typeface="黑体" panose="02010609060101010101" pitchFamily="49" charset="-122"/>
              </a:rPr>
              <a:t>H</a:t>
            </a:r>
            <a:r>
              <a:rPr lang="en-US" altLang="zh-CN" sz="1800" b="1" baseline="-25000" dirty="0">
                <a:latin typeface="黑体" panose="02010609060101010101" pitchFamily="49" charset="-122"/>
                <a:ea typeface="黑体" panose="02010609060101010101" pitchFamily="49" charset="-122"/>
              </a:rPr>
              <a:t>1</a:t>
            </a:r>
            <a:r>
              <a:rPr altLang="en-US" sz="1800" b="1" dirty="0">
                <a:latin typeface="黑体" panose="02010609060101010101" pitchFamily="49" charset="-122"/>
                <a:ea typeface="黑体" panose="02010609060101010101" pitchFamily="49" charset="-122"/>
              </a:rPr>
              <a:t>和</a:t>
            </a:r>
            <a:r>
              <a:rPr lang="en-US" altLang="zh-CN" sz="1800" b="1" dirty="0">
                <a:latin typeface="黑体" panose="02010609060101010101" pitchFamily="49" charset="-122"/>
                <a:ea typeface="黑体" panose="02010609060101010101" pitchFamily="49" charset="-122"/>
              </a:rPr>
              <a:t>H</a:t>
            </a:r>
            <a:r>
              <a:rPr lang="en-US" altLang="zh-CN" sz="1800" b="1" baseline="-25000" dirty="0">
                <a:latin typeface="黑体" panose="02010609060101010101" pitchFamily="49" charset="-122"/>
                <a:ea typeface="黑体" panose="02010609060101010101" pitchFamily="49" charset="-122"/>
              </a:rPr>
              <a:t>2</a:t>
            </a:r>
            <a:r>
              <a:rPr altLang="en-US" sz="1800" b="1" dirty="0">
                <a:latin typeface="黑体" panose="02010609060101010101" pitchFamily="49" charset="-122"/>
                <a:ea typeface="黑体" panose="02010609060101010101" pitchFamily="49" charset="-122"/>
              </a:rPr>
              <a:t>，有如下的方程：</a:t>
            </a:r>
          </a:p>
          <a:p>
            <a:pPr eaLnBrk="1" hangingPunct="1">
              <a:lnSpc>
                <a:spcPct val="150000"/>
              </a:lnSpc>
            </a:pPr>
            <a:endParaRPr lang="en-US" altLang="zh-CN" sz="1800" b="1" dirty="0">
              <a:latin typeface="黑体" panose="02010609060101010101" pitchFamily="49" charset="-122"/>
              <a:ea typeface="黑体" panose="02010609060101010101" pitchFamily="49" charset="-122"/>
            </a:endParaRPr>
          </a:p>
          <a:p>
            <a:pPr eaLnBrk="1" hangingPunct="1">
              <a:lnSpc>
                <a:spcPct val="150000"/>
              </a:lnSpc>
            </a:pPr>
            <a:r>
              <a:rPr altLang="en-US" sz="1800" b="1" dirty="0">
                <a:latin typeface="黑体" panose="02010609060101010101" pitchFamily="49" charset="-122"/>
                <a:ea typeface="黑体" panose="02010609060101010101" pitchFamily="49" charset="-122"/>
              </a:rPr>
              <a:t>因为</a:t>
            </a:r>
            <a:r>
              <a:rPr lang="en-US" altLang="zh-CN" sz="1800" b="1" dirty="0">
                <a:latin typeface="黑体" panose="02010609060101010101" pitchFamily="49" charset="-122"/>
                <a:ea typeface="黑体" panose="02010609060101010101" pitchFamily="49" charset="-122"/>
              </a:rPr>
              <a:t>w</a:t>
            </a:r>
            <a:r>
              <a:rPr altLang="en-US" sz="1800" b="1" dirty="0">
                <a:latin typeface="黑体" panose="02010609060101010101" pitchFamily="49" charset="-122"/>
                <a:ea typeface="黑体" panose="02010609060101010101" pitchFamily="49" charset="-122"/>
              </a:rPr>
              <a:t>和</a:t>
            </a:r>
            <a:r>
              <a:rPr lang="en-US" altLang="zh-CN" sz="1800" b="1" dirty="0">
                <a:latin typeface="黑体" panose="02010609060101010101" pitchFamily="49" charset="-122"/>
                <a:ea typeface="黑体" panose="02010609060101010101" pitchFamily="49" charset="-122"/>
              </a:rPr>
              <a:t>b</a:t>
            </a:r>
            <a:r>
              <a:rPr altLang="en-US" sz="1800" b="1" dirty="0">
                <a:latin typeface="黑体" panose="02010609060101010101" pitchFamily="49" charset="-122"/>
                <a:ea typeface="黑体" panose="02010609060101010101" pitchFamily="49" charset="-122"/>
              </a:rPr>
              <a:t>是可以缩放的，这里的变量</a:t>
            </a:r>
            <a:r>
              <a:rPr lang="en-US" altLang="zh-CN" sz="1800" b="1" dirty="0">
                <a:latin typeface="黑体" panose="02010609060101010101" pitchFamily="49" charset="-122"/>
                <a:ea typeface="黑体" panose="02010609060101010101" pitchFamily="49" charset="-122"/>
              </a:rPr>
              <a:t>δ</a:t>
            </a:r>
            <a:r>
              <a:rPr altLang="en-US" sz="1800" b="1" dirty="0">
                <a:latin typeface="黑体" panose="02010609060101010101" pitchFamily="49" charset="-122"/>
                <a:ea typeface="黑体" panose="02010609060101010101" pitchFamily="49" charset="-122"/>
              </a:rPr>
              <a:t>其实是没有必要的</a:t>
            </a:r>
            <a:r>
              <a:rPr lang="en-US" altLang="zh-CN" sz="1800" b="1" dirty="0">
                <a:latin typeface="黑体" panose="02010609060101010101" pitchFamily="49" charset="-122"/>
                <a:ea typeface="黑体" panose="02010609060101010101" pitchFamily="49" charset="-122"/>
              </a:rPr>
              <a:t>,</a:t>
            </a:r>
            <a:r>
              <a:rPr altLang="en-US" sz="1800" b="1" dirty="0">
                <a:latin typeface="黑体" panose="02010609060101010101" pitchFamily="49" charset="-122"/>
                <a:ea typeface="黑体" panose="02010609060101010101" pitchFamily="49" charset="-122"/>
              </a:rPr>
              <a:t>为了简化</a:t>
            </a:r>
            <a:r>
              <a:rPr lang="en-US" altLang="zh-CN" sz="1800" b="1" dirty="0">
                <a:latin typeface="黑体" panose="02010609060101010101" pitchFamily="49" charset="-122"/>
                <a:ea typeface="黑体" panose="02010609060101010101" pitchFamily="49" charset="-122"/>
              </a:rPr>
              <a:t>(</a:t>
            </a:r>
            <a:r>
              <a:rPr altLang="en-US" sz="1800" b="1" dirty="0">
                <a:latin typeface="黑体" panose="02010609060101010101" pitchFamily="49" charset="-122"/>
                <a:ea typeface="黑体" panose="02010609060101010101" pitchFamily="49" charset="-122"/>
              </a:rPr>
              <a:t>不引入那么多未知数</a:t>
            </a:r>
            <a:r>
              <a:rPr lang="en-US" altLang="zh-CN" sz="1800" b="1" dirty="0">
                <a:latin typeface="黑体" panose="02010609060101010101" pitchFamily="49" charset="-122"/>
                <a:ea typeface="黑体" panose="02010609060101010101" pitchFamily="49" charset="-122"/>
              </a:rPr>
              <a:t>)</a:t>
            </a:r>
            <a:r>
              <a:rPr altLang="en-US" sz="1800" b="1" dirty="0">
                <a:latin typeface="黑体" panose="02010609060101010101" pitchFamily="49" charset="-122"/>
                <a:ea typeface="黑体" panose="02010609060101010101" pitchFamily="49" charset="-122"/>
              </a:rPr>
              <a:t>，通过一定的缩放，让</a:t>
            </a:r>
            <a:r>
              <a:rPr lang="en-US" altLang="zh-CN" sz="1800" b="1" dirty="0">
                <a:latin typeface="黑体" panose="02010609060101010101" pitchFamily="49" charset="-122"/>
                <a:ea typeface="黑体" panose="02010609060101010101" pitchFamily="49" charset="-122"/>
              </a:rPr>
              <a:t>δ=1</a:t>
            </a:r>
            <a:r>
              <a:rPr altLang="en-US" sz="1800" b="1" dirty="0">
                <a:latin typeface="黑体" panose="02010609060101010101" pitchFamily="49" charset="-122"/>
                <a:ea typeface="黑体" panose="02010609060101010101" pitchFamily="49" charset="-122"/>
              </a:rPr>
              <a:t>来简化问题。</a:t>
            </a:r>
            <a:endParaRPr lang="en-US" altLang="zh-CN" sz="1800" b="1" dirty="0">
              <a:latin typeface="黑体" panose="02010609060101010101" pitchFamily="49" charset="-122"/>
              <a:ea typeface="黑体" panose="02010609060101010101" pitchFamily="49" charset="-122"/>
            </a:endParaRPr>
          </a:p>
        </p:txBody>
      </p:sp>
      <p:pic>
        <p:nvPicPr>
          <p:cNvPr id="3789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7785" y="1340080"/>
            <a:ext cx="1550194"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9916" y="2412833"/>
            <a:ext cx="2122914" cy="38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2070" y="2412833"/>
            <a:ext cx="2455069"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38057" y="3877301"/>
            <a:ext cx="2538413"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0879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644" y="212500"/>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如何找到最大间隔</a:t>
            </a:r>
            <a:endParaRPr altLang="zh-CN" dirty="0">
              <a:latin typeface="黑体" panose="02010609060101010101" pitchFamily="49" charset="-122"/>
              <a:ea typeface="黑体" panose="02010609060101010101" pitchFamily="49" charset="-122"/>
            </a:endParaRPr>
          </a:p>
        </p:txBody>
      </p:sp>
      <p:sp>
        <p:nvSpPr>
          <p:cNvPr id="38915" name="内容占位符 2"/>
          <p:cNvSpPr>
            <a:spLocks noGrp="1"/>
          </p:cNvSpPr>
          <p:nvPr>
            <p:ph idx="1"/>
          </p:nvPr>
        </p:nvSpPr>
        <p:spPr>
          <a:xfrm>
            <a:off x="197644" y="1808560"/>
            <a:ext cx="8586788" cy="3835003"/>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还要确保</a:t>
            </a:r>
            <a:r>
              <a:rPr lang="en-US" altLang="zh-CN" sz="2000" b="1" dirty="0">
                <a:latin typeface="黑体" panose="02010609060101010101" pitchFamily="49" charset="-122"/>
                <a:ea typeface="黑体" panose="02010609060101010101" pitchFamily="49" charset="-122"/>
              </a:rPr>
              <a:t>H</a:t>
            </a:r>
            <a:r>
              <a:rPr lang="en-US" altLang="zh-CN" sz="2000" b="1" baseline="-25000"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H</a:t>
            </a:r>
            <a:r>
              <a:rPr lang="en-US" altLang="zh-CN" sz="2000" b="1" baseline="-25000" dirty="0">
                <a:latin typeface="黑体" panose="02010609060101010101" pitchFamily="49" charset="-122"/>
                <a:ea typeface="黑体" panose="02010609060101010101" pitchFamily="49" charset="-122"/>
              </a:rPr>
              <a:t>2</a:t>
            </a:r>
            <a:r>
              <a:rPr altLang="en-US" sz="2000" b="1" dirty="0">
                <a:latin typeface="黑体" panose="02010609060101010101" pitchFamily="49" charset="-122"/>
                <a:ea typeface="黑体" panose="02010609060101010101" pitchFamily="49" charset="-122"/>
              </a:rPr>
              <a:t>它们之间没有任何的数据点。只选择符合以下两个约束的超平面</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统一起来，等价于：</a:t>
            </a:r>
            <a:endParaRPr lang="en-US" altLang="zh-CN" sz="2000" b="1" dirty="0">
              <a:latin typeface="黑体" panose="02010609060101010101" pitchFamily="49" charset="-122"/>
              <a:ea typeface="黑体" panose="02010609060101010101" pitchFamily="49" charset="-122"/>
            </a:endParaRPr>
          </a:p>
        </p:txBody>
      </p:sp>
      <p:pic>
        <p:nvPicPr>
          <p:cNvPr id="3891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710" y="2619376"/>
            <a:ext cx="3800475" cy="42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8166" y="3257550"/>
            <a:ext cx="4207669"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37416" y="4626200"/>
            <a:ext cx="4714875" cy="57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981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9518" y="1789043"/>
            <a:ext cx="5281607" cy="340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xfrm>
            <a:off x="197644" y="13521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如何找到最大间隔</a:t>
            </a:r>
            <a:endParaRPr altLang="zh-CN" dirty="0">
              <a:latin typeface="黑体" panose="02010609060101010101" pitchFamily="49" charset="-122"/>
              <a:ea typeface="黑体" panose="02010609060101010101" pitchFamily="49" charset="-122"/>
            </a:endParaRPr>
          </a:p>
        </p:txBody>
      </p:sp>
      <p:sp>
        <p:nvSpPr>
          <p:cNvPr id="39940" name="内容占位符 2"/>
          <p:cNvSpPr>
            <a:spLocks noGrp="1"/>
          </p:cNvSpPr>
          <p:nvPr>
            <p:ph idx="1"/>
          </p:nvPr>
        </p:nvSpPr>
        <p:spPr>
          <a:xfrm>
            <a:off x="197644" y="1198960"/>
            <a:ext cx="3247921" cy="4260936"/>
          </a:xfrm>
        </p:spPr>
        <p:txBody>
          <a:bodyPr vert="horz" lIns="91440" tIns="46800" rIns="91440" bIns="45720" rtlCol="0">
            <a:normAutofit fontScale="92500" lnSpcReduction="10000"/>
          </a:bodyPr>
          <a:lstStyle/>
          <a:p>
            <a:pPr>
              <a:lnSpc>
                <a:spcPct val="150000"/>
              </a:lnSpc>
            </a:pPr>
            <a:r>
              <a:rPr altLang="en-US" sz="2000" b="1" dirty="0">
                <a:latin typeface="黑体" panose="02010609060101010101" pitchFamily="49" charset="-122"/>
                <a:ea typeface="黑体" panose="02010609060101010101" pitchFamily="49" charset="-122"/>
              </a:rPr>
              <a:t>所有的红点都是</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类，所有的蓝点都是−</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类。需要验证它不违反约束</a:t>
            </a:r>
            <a:r>
              <a:rPr lang="en-US" altLang="zh-CN" sz="2000" b="1" dirty="0">
                <a:latin typeface="黑体" panose="02010609060101010101" pitchFamily="49" charset="-122"/>
                <a:ea typeface="黑体" panose="02010609060101010101" pitchFamily="49" charset="-122"/>
              </a:rPr>
              <a:t>w⋅xi−b≥1</a:t>
            </a:r>
            <a:r>
              <a:rPr altLang="en-US" sz="2000" b="1" dirty="0">
                <a:latin typeface="黑体" panose="02010609060101010101" pitchFamily="49" charset="-122"/>
                <a:ea typeface="黑体" panose="02010609060101010101" pitchFamily="49" charset="-122"/>
              </a:rPr>
              <a:t>。当</a:t>
            </a:r>
            <a:r>
              <a:rPr lang="en-US" altLang="zh-CN" sz="2000" b="1" dirty="0">
                <a:latin typeface="黑体" panose="02010609060101010101" pitchFamily="49" charset="-122"/>
                <a:ea typeface="黑体" panose="02010609060101010101" pitchFamily="49" charset="-122"/>
              </a:rPr>
              <a:t>xi=A</a:t>
            </a:r>
            <a:r>
              <a:rPr altLang="en-US" sz="2000" b="1" dirty="0">
                <a:latin typeface="黑体" panose="02010609060101010101" pitchFamily="49" charset="-122"/>
                <a:ea typeface="黑体" panose="02010609060101010101" pitchFamily="49" charset="-122"/>
              </a:rPr>
              <a:t>代入超平面方程，发现满足</a:t>
            </a:r>
            <a:r>
              <a:rPr lang="en-US" altLang="zh-CN" sz="2000" b="1" dirty="0" err="1">
                <a:latin typeface="黑体" panose="02010609060101010101" pitchFamily="49" charset="-122"/>
                <a:ea typeface="黑体" panose="02010609060101010101" pitchFamily="49" charset="-122"/>
              </a:rPr>
              <a:t>w⋅xi−b</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，同样的</a:t>
            </a:r>
            <a:r>
              <a:rPr lang="en-US" altLang="zh-CN" sz="2000" b="1" dirty="0">
                <a:latin typeface="黑体" panose="02010609060101010101" pitchFamily="49" charset="-122"/>
                <a:ea typeface="黑体" panose="02010609060101010101" pitchFamily="49" charset="-122"/>
              </a:rPr>
              <a:t>B</a:t>
            </a:r>
            <a:r>
              <a:rPr altLang="en-US" sz="2000" b="1" dirty="0">
                <a:latin typeface="黑体" panose="02010609060101010101" pitchFamily="49" charset="-122"/>
                <a:ea typeface="黑体" panose="02010609060101010101" pitchFamily="49" charset="-122"/>
              </a:rPr>
              <a:t>点也是。当</a:t>
            </a:r>
            <a:r>
              <a:rPr lang="en-US" altLang="zh-CN" sz="2000" b="1" dirty="0">
                <a:latin typeface="黑体" panose="02010609060101010101" pitchFamily="49" charset="-122"/>
                <a:ea typeface="黑体" panose="02010609060101010101" pitchFamily="49" charset="-122"/>
              </a:rPr>
              <a:t>xi=C</a:t>
            </a:r>
            <a:r>
              <a:rPr altLang="en-US" sz="2000" b="1" dirty="0">
                <a:latin typeface="黑体" panose="02010609060101010101" pitchFamily="49" charset="-122"/>
                <a:ea typeface="黑体" panose="02010609060101010101" pitchFamily="49" charset="-122"/>
              </a:rPr>
              <a:t>超平面上的点满足</a:t>
            </a:r>
            <a:r>
              <a:rPr lang="en-US" altLang="zh-CN" sz="2000" b="1" dirty="0" err="1">
                <a:latin typeface="黑体" panose="02010609060101010101" pitchFamily="49" charset="-122"/>
                <a:ea typeface="黑体" panose="02010609060101010101" pitchFamily="49" charset="-122"/>
              </a:rPr>
              <a:t>w⋅xi−b</a:t>
            </a:r>
            <a:r>
              <a:rPr lang="en-US" altLang="zh-CN" sz="2000" b="1" dirty="0">
                <a:latin typeface="黑体" panose="02010609060101010101" pitchFamily="49" charset="-122"/>
                <a:ea typeface="黑体" panose="02010609060101010101" pitchFamily="49" charset="-122"/>
              </a:rPr>
              <a:t>&gt;1</a:t>
            </a:r>
            <a:r>
              <a:rPr altLang="en-US" sz="2000" b="1" dirty="0">
                <a:latin typeface="黑体" panose="02010609060101010101" pitchFamily="49" charset="-122"/>
                <a:ea typeface="黑体" panose="02010609060101010101" pitchFamily="49" charset="-122"/>
              </a:rPr>
              <a:t>，同样的</a:t>
            </a:r>
            <a:r>
              <a:rPr lang="en-US" altLang="zh-CN" sz="2000" b="1" dirty="0">
                <a:latin typeface="黑体" panose="02010609060101010101" pitchFamily="49" charset="-122"/>
                <a:ea typeface="黑体" panose="02010609060101010101" pitchFamily="49" charset="-122"/>
              </a:rPr>
              <a:t>D</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E</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F</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G</a:t>
            </a:r>
            <a:r>
              <a:rPr altLang="en-US" sz="2000" b="1" dirty="0">
                <a:latin typeface="黑体" panose="02010609060101010101" pitchFamily="49" charset="-122"/>
                <a:ea typeface="黑体" panose="02010609060101010101" pitchFamily="49" charset="-122"/>
              </a:rPr>
              <a:t>点也是。类似的，对于−</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类的点也满足约束。 </a:t>
            </a:r>
            <a:endParaRPr lang="en-US" altLang="zh-CN"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2093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03131" y="148467"/>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如何找到最大间隔</a:t>
            </a:r>
            <a:endParaRPr altLang="zh-CN" dirty="0">
              <a:latin typeface="黑体" panose="02010609060101010101" pitchFamily="49" charset="-122"/>
              <a:ea typeface="黑体" panose="02010609060101010101" pitchFamily="49" charset="-122"/>
            </a:endParaRPr>
          </a:p>
        </p:txBody>
      </p:sp>
      <p:sp>
        <p:nvSpPr>
          <p:cNvPr id="40963" name="内容占位符 2"/>
          <p:cNvSpPr>
            <a:spLocks noGrp="1"/>
          </p:cNvSpPr>
          <p:nvPr>
            <p:ph idx="1"/>
          </p:nvPr>
        </p:nvSpPr>
        <p:spPr>
          <a:xfrm>
            <a:off x="197645" y="1808560"/>
            <a:ext cx="1604652" cy="3673078"/>
          </a:xfrm>
        </p:spPr>
        <p:txBody>
          <a:bodyPr vert="horz" lIns="91440" tIns="46800" rIns="91440" bIns="45720" rtlCol="0">
            <a:normAutofit/>
          </a:bodyPr>
          <a:lstStyle/>
          <a:p>
            <a:pPr>
              <a:lnSpc>
                <a:spcPct val="150000"/>
              </a:lnSpc>
            </a:pPr>
            <a:r>
              <a:rPr altLang="en-US" sz="2000" b="1" dirty="0">
                <a:latin typeface="黑体" panose="02010609060101010101" pitchFamily="49" charset="-122"/>
                <a:ea typeface="黑体" panose="02010609060101010101" pitchFamily="49" charset="-122"/>
              </a:rPr>
              <a:t>满足约束条件的一对超平面</a:t>
            </a:r>
            <a:endParaRPr lang="en-US" altLang="zh-CN" sz="2000" b="1" dirty="0">
              <a:latin typeface="黑体" panose="02010609060101010101" pitchFamily="49" charset="-122"/>
              <a:ea typeface="黑体" panose="02010609060101010101" pitchFamily="49" charset="-122"/>
            </a:endParaRPr>
          </a:p>
        </p:txBody>
      </p:sp>
      <p:pic>
        <p:nvPicPr>
          <p:cNvPr id="4096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7583" y="1049742"/>
            <a:ext cx="6844955" cy="443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7708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9569" y="189640"/>
            <a:ext cx="7886700" cy="570310"/>
          </a:xfrm>
        </p:spPr>
        <p:txBody>
          <a:bodyPr vert="horz" lIns="91440" tIns="45720" rIns="91440" bIns="45720" rtlCol="0" anchor="ctr">
            <a:normAutofit fontScale="90000"/>
          </a:bodyPr>
          <a:lstStyle/>
          <a:p>
            <a:r>
              <a:rPr altLang="en-US" dirty="0">
                <a:latin typeface="黑体" panose="02010609060101010101" pitchFamily="49" charset="-122"/>
                <a:ea typeface="黑体" panose="02010609060101010101" pitchFamily="49" charset="-122"/>
              </a:rPr>
              <a:t>场 景</a:t>
            </a:r>
            <a:endParaRPr altLang="zh-CN" dirty="0">
              <a:latin typeface="黑体" panose="02010609060101010101" pitchFamily="49" charset="-122"/>
              <a:ea typeface="黑体" panose="02010609060101010101" pitchFamily="49" charset="-122"/>
            </a:endParaRPr>
          </a:p>
        </p:txBody>
      </p:sp>
      <p:sp>
        <p:nvSpPr>
          <p:cNvPr id="17411" name="内容占位符 2"/>
          <p:cNvSpPr>
            <a:spLocks noGrp="1"/>
          </p:cNvSpPr>
          <p:nvPr>
            <p:ph idx="1"/>
          </p:nvPr>
        </p:nvSpPr>
        <p:spPr>
          <a:xfrm>
            <a:off x="474979" y="1187123"/>
            <a:ext cx="8317706" cy="3788569"/>
          </a:xfrm>
        </p:spPr>
        <p:txBody>
          <a:bodyPr vert="horz" lIns="91440" tIns="46800" rIns="91440" bIns="45720" rtlCol="0">
            <a:normAutofit/>
          </a:bodyPr>
          <a:lstStyle/>
          <a:p>
            <a:pPr marL="342900" indent="-342900">
              <a:lnSpc>
                <a:spcPct val="150000"/>
              </a:lnSpc>
            </a:pPr>
            <a:r>
              <a:rPr lang="en-US" altLang="zh-CN" b="1" dirty="0">
                <a:latin typeface="黑体" panose="02010609060101010101" pitchFamily="49" charset="-122"/>
                <a:ea typeface="黑体" panose="02010609060101010101" pitchFamily="49" charset="-122"/>
              </a:rPr>
              <a:t>SVM</a:t>
            </a:r>
            <a:r>
              <a:rPr altLang="en-US" b="1" dirty="0">
                <a:latin typeface="黑体" panose="02010609060101010101" pitchFamily="49" charset="-122"/>
                <a:ea typeface="黑体" panose="02010609060101010101" pitchFamily="49" charset="-122"/>
              </a:rPr>
              <a:t>的全称是</a:t>
            </a:r>
            <a:r>
              <a:rPr lang="en-US" altLang="zh-CN" b="1" dirty="0">
                <a:latin typeface="黑体" panose="02010609060101010101" pitchFamily="49" charset="-122"/>
                <a:ea typeface="黑体" panose="02010609060101010101" pitchFamily="49" charset="-122"/>
              </a:rPr>
              <a:t>Support Vector Machine</a:t>
            </a:r>
            <a:r>
              <a:rPr altLang="en-US" b="1" dirty="0">
                <a:latin typeface="黑体" panose="02010609060101010101" pitchFamily="49" charset="-122"/>
                <a:ea typeface="黑体" panose="02010609060101010101" pitchFamily="49" charset="-122"/>
              </a:rPr>
              <a:t>，即支持向量机，主要用于解决模式识别领域中的数据分类问题，属于有监督学习算法的一种。</a:t>
            </a:r>
            <a:endParaRPr lang="en-US" altLang="zh-CN" b="1" dirty="0">
              <a:latin typeface="黑体" panose="02010609060101010101" pitchFamily="49" charset="-122"/>
              <a:ea typeface="黑体" panose="02010609060101010101" pitchFamily="49" charset="-122"/>
            </a:endParaRPr>
          </a:p>
          <a:p>
            <a:pPr marL="342900" indent="-342900">
              <a:lnSpc>
                <a:spcPct val="150000"/>
              </a:lnSpc>
            </a:pPr>
            <a:r>
              <a:rPr altLang="en-US" b="1" dirty="0">
                <a:latin typeface="黑体" panose="02010609060101010101" pitchFamily="49" charset="-122"/>
                <a:ea typeface="黑体" panose="02010609060101010101" pitchFamily="49" charset="-122"/>
              </a:rPr>
              <a:t>既可以做分类也可以做回归。</a:t>
            </a:r>
            <a:endParaRPr lang="en-US" altLang="zh-CN" b="1" dirty="0">
              <a:latin typeface="黑体" panose="02010609060101010101" pitchFamily="49" charset="-122"/>
              <a:ea typeface="黑体" panose="02010609060101010101" pitchFamily="49" charset="-122"/>
            </a:endParaRPr>
          </a:p>
          <a:p>
            <a:pPr marL="342900" indent="-342900">
              <a:lnSpc>
                <a:spcPct val="150000"/>
              </a:lnSpc>
            </a:pPr>
            <a:r>
              <a:rPr altLang="en-US" b="1" dirty="0">
                <a:latin typeface="黑体" panose="02010609060101010101" pitchFamily="49" charset="-122"/>
                <a:ea typeface="黑体" panose="02010609060101010101" pitchFamily="49" charset="-122"/>
              </a:rPr>
              <a:t>适合于小样本集的场景。</a:t>
            </a:r>
            <a:r>
              <a:rPr altLang="en-US" dirty="0"/>
              <a:t/>
            </a:r>
            <a:br>
              <a:rPr altLang="en-US" dirty="0"/>
            </a:br>
            <a:endParaRPr altLang="en-US" dirty="0"/>
          </a:p>
          <a:p>
            <a:pPr marL="342900" indent="-342900">
              <a:lnSpc>
                <a:spcPct val="150000"/>
              </a:lnSpc>
            </a:pPr>
            <a:endParaRPr altLang="en-US" dirty="0"/>
          </a:p>
        </p:txBody>
      </p:sp>
    </p:spTree>
    <p:extLst>
      <p:ext uri="{BB962C8B-B14F-4D97-AF65-F5344CB8AC3E}">
        <p14:creationId xmlns:p14="http://schemas.microsoft.com/office/powerpoint/2010/main" val="4265252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44067" y="161719"/>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如何找到最大间隔</a:t>
            </a:r>
            <a:endParaRPr altLang="zh-CN" dirty="0">
              <a:latin typeface="黑体" panose="02010609060101010101" pitchFamily="49" charset="-122"/>
              <a:ea typeface="黑体" panose="02010609060101010101" pitchFamily="49" charset="-122"/>
            </a:endParaRPr>
          </a:p>
        </p:txBody>
      </p:sp>
      <p:sp>
        <p:nvSpPr>
          <p:cNvPr id="41987" name="内容占位符 2"/>
          <p:cNvSpPr>
            <a:spLocks noGrp="1"/>
          </p:cNvSpPr>
          <p:nvPr>
            <p:ph idx="1"/>
          </p:nvPr>
        </p:nvSpPr>
        <p:spPr>
          <a:xfrm>
            <a:off x="144067" y="1593056"/>
            <a:ext cx="8478440" cy="3671888"/>
          </a:xfrm>
        </p:spPr>
        <p:txBody>
          <a:bodyPr/>
          <a:lstStyle/>
          <a:p>
            <a:pPr eaLnBrk="1" hangingPunct="1">
              <a:lnSpc>
                <a:spcPct val="150000"/>
              </a:lnSpc>
            </a:pPr>
            <a:r>
              <a:rPr altLang="en-US" sz="1800" b="1" dirty="0">
                <a:latin typeface="黑体" panose="02010609060101010101" pitchFamily="49" charset="-122"/>
                <a:ea typeface="黑体" panose="02010609060101010101" pitchFamily="49" charset="-122"/>
              </a:rPr>
              <a:t>不满足约束条件的一对超平面</a:t>
            </a:r>
            <a:r>
              <a:rPr lang="en-US" altLang="zh-CN" sz="1800" b="1" dirty="0">
                <a:latin typeface="黑体" panose="02010609060101010101" pitchFamily="49" charset="-122"/>
                <a:ea typeface="黑体" panose="02010609060101010101" pitchFamily="49" charset="-122"/>
              </a:rPr>
              <a:t>:</a:t>
            </a:r>
            <a:r>
              <a:rPr altLang="en-US" sz="1800" b="1" dirty="0">
                <a:solidFill>
                  <a:srgbClr val="FF0000"/>
                </a:solidFill>
                <a:latin typeface="黑体" panose="02010609060101010101" pitchFamily="49" charset="-122"/>
                <a:ea typeface="黑体" panose="02010609060101010101" pitchFamily="49" charset="-122"/>
              </a:rPr>
              <a:t>超平面之间有了数据点</a:t>
            </a:r>
            <a:endParaRPr lang="en-US" altLang="zh-CN" sz="1800" b="1" dirty="0">
              <a:solidFill>
                <a:srgbClr val="FF0000"/>
              </a:solidFill>
              <a:latin typeface="黑体" panose="02010609060101010101" pitchFamily="49" charset="-122"/>
              <a:ea typeface="黑体" panose="02010609060101010101" pitchFamily="49" charset="-122"/>
            </a:endParaRPr>
          </a:p>
        </p:txBody>
      </p:sp>
      <p:pic>
        <p:nvPicPr>
          <p:cNvPr id="41988"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163" y="2250282"/>
            <a:ext cx="4366022" cy="290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4291" y="2291954"/>
            <a:ext cx="4320779" cy="290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6189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24148" y="128588"/>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超平面之间距离的计算</a:t>
            </a:r>
            <a:endParaRPr altLang="zh-CN" dirty="0">
              <a:latin typeface="黑体" panose="02010609060101010101" pitchFamily="49" charset="-122"/>
              <a:ea typeface="黑体" panose="02010609060101010101" pitchFamily="49" charset="-122"/>
            </a:endParaRPr>
          </a:p>
        </p:txBody>
      </p:sp>
      <p:sp>
        <p:nvSpPr>
          <p:cNvPr id="43011" name="内容占位符 2"/>
          <p:cNvSpPr>
            <a:spLocks noGrp="1"/>
          </p:cNvSpPr>
          <p:nvPr>
            <p:ph idx="1"/>
          </p:nvPr>
        </p:nvSpPr>
        <p:spPr>
          <a:xfrm>
            <a:off x="144067" y="1593056"/>
            <a:ext cx="3599672" cy="4032648"/>
          </a:xfrm>
        </p:spPr>
        <p:txBody>
          <a:bodyPr vert="horz" lIns="91440" tIns="46800" rIns="91440" bIns="45720" rtlCol="0">
            <a:normAutofit/>
          </a:bodyPr>
          <a:lstStyle/>
          <a:p>
            <a:pPr>
              <a:lnSpc>
                <a:spcPct val="150000"/>
              </a:lnSpc>
            </a:pPr>
            <a:r>
              <a:rPr altLang="en-US" sz="1800" b="1" dirty="0">
                <a:latin typeface="黑体" panose="02010609060101010101" pitchFamily="49" charset="-122"/>
                <a:ea typeface="黑体" panose="02010609060101010101" pitchFamily="49" charset="-122"/>
              </a:rPr>
              <a:t>已知</a:t>
            </a:r>
            <a:r>
              <a:rPr lang="en-US" altLang="zh-CN" sz="1800" b="1" dirty="0">
                <a:latin typeface="黑体" panose="02010609060101010101" pitchFamily="49" charset="-122"/>
                <a:ea typeface="黑体" panose="02010609060101010101" pitchFamily="49" charset="-122"/>
              </a:rPr>
              <a:t>H0</a:t>
            </a:r>
            <a:r>
              <a:rPr altLang="en-US" sz="1800" b="1" dirty="0">
                <a:latin typeface="黑体" panose="02010609060101010101" pitchFamily="49" charset="-122"/>
                <a:ea typeface="黑体" panose="02010609060101010101" pitchFamily="49" charset="-122"/>
              </a:rPr>
              <a:t>是满足约束</a:t>
            </a:r>
            <a:r>
              <a:rPr lang="en-US" altLang="zh-CN" sz="1800" b="1" dirty="0" err="1">
                <a:latin typeface="黑体" panose="02010609060101010101" pitchFamily="49" charset="-122"/>
                <a:ea typeface="黑体" panose="02010609060101010101" pitchFamily="49" charset="-122"/>
              </a:rPr>
              <a:t>w⋅x−b</a:t>
            </a:r>
            <a:r>
              <a:rPr lang="en-US" altLang="zh-CN" sz="1800" b="1" dirty="0">
                <a:latin typeface="黑体" panose="02010609060101010101" pitchFamily="49" charset="-122"/>
                <a:ea typeface="黑体" panose="02010609060101010101" pitchFamily="49" charset="-122"/>
              </a:rPr>
              <a:t>=−1</a:t>
            </a:r>
            <a:r>
              <a:rPr altLang="en-US" sz="1800" b="1" dirty="0">
                <a:latin typeface="黑体" panose="02010609060101010101" pitchFamily="49" charset="-122"/>
                <a:ea typeface="黑体" panose="02010609060101010101" pitchFamily="49" charset="-122"/>
              </a:rPr>
              <a:t>的超平面，</a:t>
            </a:r>
            <a:r>
              <a:rPr lang="en-US" altLang="zh-CN" sz="1800" b="1" dirty="0">
                <a:latin typeface="黑体" panose="02010609060101010101" pitchFamily="49" charset="-122"/>
                <a:ea typeface="黑体" panose="02010609060101010101" pitchFamily="49" charset="-122"/>
              </a:rPr>
              <a:t>H1</a:t>
            </a:r>
            <a:r>
              <a:rPr altLang="en-US" sz="1800" b="1" dirty="0">
                <a:latin typeface="黑体" panose="02010609060101010101" pitchFamily="49" charset="-122"/>
                <a:ea typeface="黑体" panose="02010609060101010101" pitchFamily="49" charset="-122"/>
              </a:rPr>
              <a:t>是满足约束</a:t>
            </a:r>
            <a:r>
              <a:rPr lang="en-US" altLang="zh-CN" sz="1800" b="1" dirty="0" err="1">
                <a:latin typeface="黑体" panose="02010609060101010101" pitchFamily="49" charset="-122"/>
                <a:ea typeface="黑体" panose="02010609060101010101" pitchFamily="49" charset="-122"/>
              </a:rPr>
              <a:t>w⋅x−b</a:t>
            </a:r>
            <a:r>
              <a:rPr lang="en-US" altLang="zh-CN" sz="1800" b="1" dirty="0">
                <a:latin typeface="黑体" panose="02010609060101010101" pitchFamily="49" charset="-122"/>
                <a:ea typeface="黑体" panose="02010609060101010101" pitchFamily="49" charset="-122"/>
              </a:rPr>
              <a:t>=1</a:t>
            </a:r>
            <a:r>
              <a:rPr altLang="en-US" sz="1800" b="1" dirty="0">
                <a:latin typeface="黑体" panose="02010609060101010101" pitchFamily="49" charset="-122"/>
                <a:ea typeface="黑体" panose="02010609060101010101" pitchFamily="49" charset="-122"/>
              </a:rPr>
              <a:t>的超平面</a:t>
            </a:r>
          </a:p>
          <a:p>
            <a:pPr>
              <a:lnSpc>
                <a:spcPct val="150000"/>
              </a:lnSpc>
            </a:pPr>
            <a:r>
              <a:rPr lang="en-US" altLang="zh-CN" sz="1800" b="1" dirty="0">
                <a:latin typeface="黑体" panose="02010609060101010101" pitchFamily="49" charset="-122"/>
                <a:ea typeface="黑体" panose="02010609060101010101" pitchFamily="49" charset="-122"/>
              </a:rPr>
              <a:t>x0 </a:t>
            </a:r>
            <a:r>
              <a:rPr altLang="en-US" sz="1800" b="1" dirty="0">
                <a:latin typeface="黑体" panose="02010609060101010101" pitchFamily="49" charset="-122"/>
                <a:ea typeface="黑体" panose="02010609060101010101" pitchFamily="49" charset="-122"/>
              </a:rPr>
              <a:t>是 </a:t>
            </a:r>
            <a:r>
              <a:rPr lang="en-US" altLang="zh-CN" sz="1800" b="1" dirty="0">
                <a:latin typeface="黑体" panose="02010609060101010101" pitchFamily="49" charset="-122"/>
                <a:ea typeface="黑体" panose="02010609060101010101" pitchFamily="49" charset="-122"/>
              </a:rPr>
              <a:t>H0</a:t>
            </a:r>
            <a:r>
              <a:rPr altLang="en-US" sz="1800" b="1" dirty="0">
                <a:latin typeface="黑体" panose="02010609060101010101" pitchFamily="49" charset="-122"/>
                <a:ea typeface="黑体" panose="02010609060101010101" pitchFamily="49" charset="-122"/>
              </a:rPr>
              <a:t>上的一点</a:t>
            </a:r>
            <a:endParaRPr lang="en-US" altLang="zh-CN" sz="1800" b="1" dirty="0">
              <a:latin typeface="黑体" panose="02010609060101010101" pitchFamily="49" charset="-122"/>
              <a:ea typeface="黑体" panose="02010609060101010101" pitchFamily="49" charset="-122"/>
            </a:endParaRPr>
          </a:p>
          <a:p>
            <a:pPr>
              <a:lnSpc>
                <a:spcPct val="150000"/>
              </a:lnSpc>
            </a:pPr>
            <a:r>
              <a:rPr altLang="en-US" sz="1800" b="1" dirty="0">
                <a:latin typeface="黑体" panose="02010609060101010101" pitchFamily="49" charset="-122"/>
                <a:ea typeface="黑体" panose="02010609060101010101" pitchFamily="49" charset="-122"/>
              </a:rPr>
              <a:t>从</a:t>
            </a:r>
            <a:r>
              <a:rPr lang="en-US" altLang="zh-CN" sz="1800" b="1" dirty="0">
                <a:latin typeface="黑体" panose="02010609060101010101" pitchFamily="49" charset="-122"/>
                <a:ea typeface="黑体" panose="02010609060101010101" pitchFamily="49" charset="-122"/>
              </a:rPr>
              <a:t>x0</a:t>
            </a:r>
            <a:r>
              <a:rPr altLang="en-US" sz="1800" b="1" dirty="0">
                <a:latin typeface="黑体" panose="02010609060101010101" pitchFamily="49" charset="-122"/>
                <a:ea typeface="黑体" panose="02010609060101010101" pitchFamily="49" charset="-122"/>
              </a:rPr>
              <a:t>到超平面</a:t>
            </a:r>
            <a:r>
              <a:rPr lang="en-US" altLang="zh-CN" sz="1800" b="1" dirty="0">
                <a:latin typeface="黑体" panose="02010609060101010101" pitchFamily="49" charset="-122"/>
                <a:ea typeface="黑体" panose="02010609060101010101" pitchFamily="49" charset="-122"/>
              </a:rPr>
              <a:t>H1</a:t>
            </a:r>
            <a:r>
              <a:rPr altLang="en-US" sz="1800" b="1" dirty="0">
                <a:latin typeface="黑体" panose="02010609060101010101" pitchFamily="49" charset="-122"/>
                <a:ea typeface="黑体" panose="02010609060101010101" pitchFamily="49" charset="-122"/>
              </a:rPr>
              <a:t>的垂直距离</a:t>
            </a:r>
            <a:r>
              <a:rPr lang="en-US" altLang="zh-CN" sz="1800" b="1" dirty="0">
                <a:latin typeface="黑体" panose="02010609060101010101" pitchFamily="49" charset="-122"/>
                <a:ea typeface="黑体" panose="02010609060101010101" pitchFamily="49" charset="-122"/>
              </a:rPr>
              <a:t>m</a:t>
            </a:r>
            <a:r>
              <a:rPr altLang="en-US" sz="1800" b="1" dirty="0">
                <a:solidFill>
                  <a:srgbClr val="FF0000"/>
                </a:solidFill>
                <a:latin typeface="黑体" panose="02010609060101010101" pitchFamily="49" charset="-122"/>
                <a:ea typeface="黑体" panose="02010609060101010101" pitchFamily="49" charset="-122"/>
              </a:rPr>
              <a:t>就是间隔</a:t>
            </a:r>
            <a:r>
              <a:rPr altLang="en-US" sz="1800" b="1" dirty="0">
                <a:latin typeface="黑体" panose="02010609060101010101" pitchFamily="49" charset="-122"/>
                <a:ea typeface="黑体" panose="02010609060101010101" pitchFamily="49" charset="-122"/>
              </a:rPr>
              <a:t>。</a:t>
            </a:r>
            <a:r>
              <a:rPr lang="en-US" altLang="zh-CN" sz="1800" b="1" dirty="0">
                <a:latin typeface="黑体" panose="02010609060101010101" pitchFamily="49" charset="-122"/>
                <a:ea typeface="黑体" panose="02010609060101010101" pitchFamily="49" charset="-122"/>
              </a:rPr>
              <a:t> x0</a:t>
            </a:r>
            <a:r>
              <a:rPr altLang="en-US" sz="1800" b="1" dirty="0">
                <a:latin typeface="黑体" panose="02010609060101010101" pitchFamily="49" charset="-122"/>
                <a:ea typeface="黑体" panose="02010609060101010101" pitchFamily="49" charset="-122"/>
              </a:rPr>
              <a:t>在超平面</a:t>
            </a:r>
            <a:r>
              <a:rPr lang="en-US" altLang="zh-CN" sz="1800" b="1" dirty="0">
                <a:latin typeface="黑体" panose="02010609060101010101" pitchFamily="49" charset="-122"/>
                <a:ea typeface="黑体" panose="02010609060101010101" pitchFamily="49" charset="-122"/>
              </a:rPr>
              <a:t>H0</a:t>
            </a:r>
            <a:r>
              <a:rPr altLang="en-US" sz="1800" b="1" dirty="0">
                <a:latin typeface="黑体" panose="02010609060101010101" pitchFamily="49" charset="-122"/>
                <a:ea typeface="黑体" panose="02010609060101010101" pitchFamily="49" charset="-122"/>
              </a:rPr>
              <a:t>上，所以</a:t>
            </a:r>
            <a:r>
              <a:rPr lang="en-US" altLang="zh-CN" sz="1800" b="1" dirty="0">
                <a:latin typeface="黑体" panose="02010609060101010101" pitchFamily="49" charset="-122"/>
                <a:ea typeface="黑体" panose="02010609060101010101" pitchFamily="49" charset="-122"/>
              </a:rPr>
              <a:t>m</a:t>
            </a:r>
            <a:r>
              <a:rPr altLang="en-US" sz="1800" b="1" dirty="0">
                <a:latin typeface="黑体" panose="02010609060101010101" pitchFamily="49" charset="-122"/>
                <a:ea typeface="黑体" panose="02010609060101010101" pitchFamily="49" charset="-122"/>
              </a:rPr>
              <a:t>是超平面</a:t>
            </a:r>
            <a:r>
              <a:rPr lang="en-US" altLang="zh-CN" sz="1800" b="1" dirty="0">
                <a:latin typeface="黑体" panose="02010609060101010101" pitchFamily="49" charset="-122"/>
                <a:ea typeface="黑体" panose="02010609060101010101" pitchFamily="49" charset="-122"/>
              </a:rPr>
              <a:t>H0</a:t>
            </a:r>
            <a:r>
              <a:rPr altLang="en-US" sz="1800" b="1" dirty="0">
                <a:latin typeface="黑体" panose="02010609060101010101" pitchFamily="49" charset="-122"/>
                <a:ea typeface="黑体" panose="02010609060101010101" pitchFamily="49" charset="-122"/>
              </a:rPr>
              <a:t>与</a:t>
            </a:r>
            <a:r>
              <a:rPr lang="en-US" altLang="zh-CN" sz="1800" b="1" dirty="0">
                <a:latin typeface="黑体" panose="02010609060101010101" pitchFamily="49" charset="-122"/>
                <a:ea typeface="黑体" panose="02010609060101010101" pitchFamily="49" charset="-122"/>
              </a:rPr>
              <a:t>H1</a:t>
            </a:r>
            <a:r>
              <a:rPr altLang="en-US" sz="1800" b="1" dirty="0">
                <a:latin typeface="黑体" panose="02010609060101010101" pitchFamily="49" charset="-122"/>
                <a:ea typeface="黑体" panose="02010609060101010101" pitchFamily="49" charset="-122"/>
              </a:rPr>
              <a:t>间的距离。</a:t>
            </a:r>
          </a:p>
          <a:p>
            <a:pPr>
              <a:lnSpc>
                <a:spcPct val="150000"/>
              </a:lnSpc>
            </a:pPr>
            <a:r>
              <a:rPr altLang="en-US" sz="1800" b="1" dirty="0">
                <a:solidFill>
                  <a:srgbClr val="FF0000"/>
                </a:solidFill>
                <a:latin typeface="黑体" panose="02010609060101010101" pitchFamily="49" charset="-122"/>
                <a:ea typeface="黑体" panose="02010609060101010101" pitchFamily="49" charset="-122"/>
              </a:rPr>
              <a:t>现在试着找出</a:t>
            </a:r>
            <a:r>
              <a:rPr lang="en-US" altLang="zh-CN" sz="1800" b="1" dirty="0">
                <a:solidFill>
                  <a:srgbClr val="FF0000"/>
                </a:solidFill>
                <a:latin typeface="黑体" panose="02010609060101010101" pitchFamily="49" charset="-122"/>
                <a:ea typeface="黑体" panose="02010609060101010101" pitchFamily="49" charset="-122"/>
              </a:rPr>
              <a:t>m</a:t>
            </a:r>
            <a:r>
              <a:rPr altLang="en-US" sz="1800" b="1" dirty="0">
                <a:solidFill>
                  <a:srgbClr val="FF0000"/>
                </a:solidFill>
                <a:latin typeface="黑体" panose="02010609060101010101" pitchFamily="49" charset="-122"/>
                <a:ea typeface="黑体" panose="02010609060101010101" pitchFamily="49" charset="-122"/>
              </a:rPr>
              <a:t>的值</a:t>
            </a:r>
            <a:r>
              <a:rPr altLang="en-US" sz="1800" b="1" dirty="0">
                <a:latin typeface="黑体" panose="02010609060101010101" pitchFamily="49" charset="-122"/>
                <a:ea typeface="黑体" panose="02010609060101010101" pitchFamily="49" charset="-122"/>
              </a:rPr>
              <a:t>。 </a:t>
            </a:r>
            <a:endParaRPr lang="en-US" altLang="zh-CN" sz="1800" b="1" dirty="0">
              <a:latin typeface="黑体" panose="02010609060101010101" pitchFamily="49" charset="-122"/>
              <a:ea typeface="黑体" panose="02010609060101010101" pitchFamily="49" charset="-122"/>
            </a:endParaRPr>
          </a:p>
        </p:txBody>
      </p:sp>
      <p:pic>
        <p:nvPicPr>
          <p:cNvPr id="4301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9150" y="1247654"/>
            <a:ext cx="4749714" cy="470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0898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10288" y="188223"/>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超平面之间距离的计算</a:t>
            </a:r>
            <a:endParaRPr altLang="zh-CN" dirty="0">
              <a:latin typeface="黑体" panose="02010609060101010101" pitchFamily="49" charset="-122"/>
              <a:ea typeface="黑体" panose="02010609060101010101" pitchFamily="49" charset="-122"/>
            </a:endParaRPr>
          </a:p>
        </p:txBody>
      </p:sp>
      <p:sp>
        <p:nvSpPr>
          <p:cNvPr id="6" name="内容占位符 2"/>
          <p:cNvSpPr>
            <a:spLocks noGrp="1"/>
          </p:cNvSpPr>
          <p:nvPr>
            <p:ph idx="1"/>
          </p:nvPr>
        </p:nvSpPr>
        <p:spPr>
          <a:xfrm>
            <a:off x="144067" y="1593056"/>
            <a:ext cx="8964215" cy="3671888"/>
          </a:xfrm>
        </p:spPr>
        <p:txBody>
          <a:bodyPr vert="horz" lIns="91440" tIns="46800" rIns="91440" bIns="45720" rtlCol="0">
            <a:normAutofit/>
          </a:bodyPr>
          <a:lstStyle/>
          <a:p>
            <a:pPr>
              <a:lnSpc>
                <a:spcPct val="150000"/>
              </a:lnSpc>
            </a:pPr>
            <a:r>
              <a:rPr altLang="en-US" sz="2000" b="1" dirty="0">
                <a:latin typeface="黑体" panose="02010609060101010101" pitchFamily="49" charset="-122"/>
                <a:ea typeface="黑体" panose="02010609060101010101" pitchFamily="49" charset="-122"/>
              </a:rPr>
              <a:t>如果</a:t>
            </a:r>
            <a:r>
              <a:rPr lang="en-US" altLang="zh-CN" sz="2000" b="1" dirty="0">
                <a:latin typeface="黑体" panose="02010609060101010101" pitchFamily="49" charset="-122"/>
                <a:ea typeface="黑体" panose="02010609060101010101" pitchFamily="49" charset="-122"/>
              </a:rPr>
              <a:t>x0</a:t>
            </a:r>
            <a:r>
              <a:rPr altLang="en-US" sz="2000" b="1" dirty="0">
                <a:latin typeface="黑体" panose="02010609060101010101" pitchFamily="49" charset="-122"/>
                <a:ea typeface="黑体" panose="02010609060101010101" pitchFamily="49" charset="-122"/>
              </a:rPr>
              <a:t>和另一个超平面距离为</a:t>
            </a:r>
            <a:r>
              <a:rPr lang="en-US" altLang="zh-CN" sz="2000" b="1" dirty="0">
                <a:latin typeface="黑体" panose="02010609060101010101" pitchFamily="49" charset="-122"/>
                <a:ea typeface="黑体" panose="02010609060101010101" pitchFamily="49" charset="-122"/>
              </a:rPr>
              <a:t>m</a:t>
            </a:r>
            <a:r>
              <a:rPr altLang="en-US" sz="2000" b="1" dirty="0">
                <a:latin typeface="黑体" panose="02010609060101010101" pitchFamily="49" charset="-122"/>
                <a:ea typeface="黑体" panose="02010609060101010101" pitchFamily="49" charset="-122"/>
              </a:rPr>
              <a:t>，加上</a:t>
            </a:r>
            <a:r>
              <a:rPr lang="en-US" altLang="zh-CN" sz="2000" b="1" dirty="0">
                <a:latin typeface="黑体" panose="02010609060101010101" pitchFamily="49" charset="-122"/>
                <a:ea typeface="黑体" panose="02010609060101010101" pitchFamily="49" charset="-122"/>
              </a:rPr>
              <a:t>m</a:t>
            </a:r>
            <a:r>
              <a:rPr altLang="en-US" sz="2000" b="1" dirty="0">
                <a:latin typeface="黑体" panose="02010609060101010101" pitchFamily="49" charset="-122"/>
                <a:ea typeface="黑体" panose="02010609060101010101" pitchFamily="49" charset="-122"/>
              </a:rPr>
              <a:t>应该会得到另一个超平面上的点。</a:t>
            </a:r>
          </a:p>
          <a:p>
            <a:pPr>
              <a:lnSpc>
                <a:spcPct val="150000"/>
              </a:lnSpc>
            </a:pPr>
            <a:r>
              <a:rPr altLang="en-US" sz="2000" b="1" dirty="0">
                <a:latin typeface="黑体" panose="02010609060101010101" pitchFamily="49" charset="-122"/>
                <a:ea typeface="黑体" panose="02010609060101010101" pitchFamily="49" charset="-122"/>
              </a:rPr>
              <a:t>不过</a:t>
            </a:r>
            <a:r>
              <a:rPr lang="en-US" altLang="zh-CN" sz="2000" b="1" dirty="0">
                <a:latin typeface="黑体" panose="02010609060101010101" pitchFamily="49" charset="-122"/>
                <a:ea typeface="黑体" panose="02010609060101010101" pitchFamily="49" charset="-122"/>
              </a:rPr>
              <a:t>m</a:t>
            </a:r>
            <a:r>
              <a:rPr altLang="en-US" sz="2000" b="1" dirty="0">
                <a:latin typeface="黑体" panose="02010609060101010101" pitchFamily="49" charset="-122"/>
                <a:ea typeface="黑体" panose="02010609060101010101" pitchFamily="49" charset="-122"/>
              </a:rPr>
              <a:t>是一个标量，</a:t>
            </a:r>
            <a:r>
              <a:rPr lang="en-US" altLang="zh-CN" sz="2000" b="1" dirty="0">
                <a:latin typeface="黑体" panose="02010609060101010101" pitchFamily="49" charset="-122"/>
                <a:ea typeface="黑体" panose="02010609060101010101" pitchFamily="49" charset="-122"/>
              </a:rPr>
              <a:t> x0</a:t>
            </a:r>
            <a:r>
              <a:rPr altLang="en-US" sz="2000" b="1" dirty="0">
                <a:latin typeface="黑体" panose="02010609060101010101" pitchFamily="49" charset="-122"/>
                <a:ea typeface="黑体" panose="02010609060101010101" pitchFamily="49" charset="-122"/>
              </a:rPr>
              <a:t>是一个向量，无法运算。需要将</a:t>
            </a:r>
            <a:r>
              <a:rPr lang="en-US" altLang="zh-CN" sz="2000" b="1" dirty="0">
                <a:latin typeface="黑体" panose="02010609060101010101" pitchFamily="49" charset="-122"/>
                <a:ea typeface="黑体" panose="02010609060101010101" pitchFamily="49" charset="-122"/>
              </a:rPr>
              <a:t>m</a:t>
            </a:r>
            <a:r>
              <a:rPr altLang="en-US" sz="2000" b="1" dirty="0">
                <a:latin typeface="黑体" panose="02010609060101010101" pitchFamily="49" charset="-122"/>
                <a:ea typeface="黑体" panose="02010609060101010101" pitchFamily="49" charset="-122"/>
              </a:rPr>
              <a:t>变换成一个向量。这个向量满足：</a:t>
            </a:r>
            <a:endParaRPr lang="en-US" altLang="zh-CN" sz="2000" b="1" dirty="0">
              <a:latin typeface="黑体" panose="02010609060101010101" pitchFamily="49" charset="-122"/>
              <a:ea typeface="黑体" panose="02010609060101010101" pitchFamily="49" charset="-122"/>
            </a:endParaRPr>
          </a:p>
          <a:p>
            <a:pPr lvl="1">
              <a:lnSpc>
                <a:spcPct val="150000"/>
              </a:lnSpc>
            </a:pPr>
            <a:r>
              <a:rPr altLang="en-US" b="1" dirty="0">
                <a:latin typeface="黑体" panose="02010609060101010101" pitchFamily="49" charset="-122"/>
                <a:ea typeface="黑体" panose="02010609060101010101" pitchFamily="49" charset="-122"/>
              </a:rPr>
              <a:t>长度为</a:t>
            </a:r>
            <a:r>
              <a:rPr lang="en-US" altLang="zh-CN" b="1" dirty="0">
                <a:latin typeface="黑体" panose="02010609060101010101" pitchFamily="49" charset="-122"/>
                <a:ea typeface="黑体" panose="02010609060101010101" pitchFamily="49" charset="-122"/>
              </a:rPr>
              <a:t>m</a:t>
            </a:r>
          </a:p>
          <a:p>
            <a:pPr lvl="1">
              <a:lnSpc>
                <a:spcPct val="150000"/>
              </a:lnSpc>
            </a:pPr>
            <a:r>
              <a:rPr altLang="en-US" b="1" dirty="0">
                <a:latin typeface="黑体" panose="02010609060101010101" pitchFamily="49" charset="-122"/>
                <a:ea typeface="黑体" panose="02010609060101010101" pitchFamily="49" charset="-122"/>
              </a:rPr>
              <a:t>方向垂直于平面</a:t>
            </a:r>
            <a:r>
              <a:rPr lang="en-US" altLang="zh-CN" b="1" dirty="0">
                <a:latin typeface="黑体" panose="02010609060101010101" pitchFamily="49" charset="-122"/>
                <a:ea typeface="黑体" panose="02010609060101010101" pitchFamily="49" charset="-122"/>
              </a:rPr>
              <a:t>H1</a:t>
            </a:r>
          </a:p>
          <a:p>
            <a:pPr lvl="1">
              <a:lnSpc>
                <a:spcPct val="150000"/>
              </a:lnSpc>
            </a:pPr>
            <a:r>
              <a:rPr altLang="en-US" b="1" dirty="0">
                <a:latin typeface="黑体" panose="02010609060101010101" pitchFamily="49" charset="-122"/>
                <a:ea typeface="黑体" panose="02010609060101010101" pitchFamily="49" charset="-122"/>
              </a:rPr>
              <a:t>仔细看看超平面的形式，发现已经有一个垂直</a:t>
            </a:r>
            <a:r>
              <a:rPr lang="en-US" altLang="zh-CN" b="1" dirty="0">
                <a:latin typeface="黑体" panose="02010609060101010101" pitchFamily="49" charset="-122"/>
                <a:ea typeface="黑体" panose="02010609060101010101" pitchFamily="49" charset="-122"/>
              </a:rPr>
              <a:t>H1</a:t>
            </a:r>
            <a:r>
              <a:rPr altLang="en-US" b="1" dirty="0">
                <a:latin typeface="黑体" panose="02010609060101010101" pitchFamily="49" charset="-122"/>
                <a:ea typeface="黑体" panose="02010609060101010101" pitchFamily="49" charset="-122"/>
              </a:rPr>
              <a:t>的向量，</a:t>
            </a:r>
            <a:r>
              <a:rPr altLang="en-US" b="1" dirty="0">
                <a:solidFill>
                  <a:srgbClr val="FF0000"/>
                </a:solidFill>
                <a:latin typeface="黑体" panose="02010609060101010101" pitchFamily="49" charset="-122"/>
                <a:ea typeface="黑体" panose="02010609060101010101" pitchFamily="49" charset="-122"/>
              </a:rPr>
              <a:t>正是</a:t>
            </a:r>
            <a:r>
              <a:rPr lang="en-US" altLang="zh-CN" b="1" dirty="0">
                <a:solidFill>
                  <a:srgbClr val="FF0000"/>
                </a:solidFill>
                <a:latin typeface="黑体" panose="02010609060101010101" pitchFamily="49" charset="-122"/>
                <a:ea typeface="黑体" panose="02010609060101010101" pitchFamily="49" charset="-122"/>
              </a:rPr>
              <a:t>w</a:t>
            </a:r>
            <a:r>
              <a:rPr altLang="en-US" b="1" dirty="0">
                <a:latin typeface="黑体" panose="02010609060101010101" pitchFamily="49" charset="-122"/>
                <a:ea typeface="黑体" panose="02010609060101010101" pitchFamily="49" charset="-122"/>
              </a:rPr>
              <a:t>（因为</a:t>
            </a:r>
            <a:r>
              <a:rPr lang="en-US" altLang="zh-CN" b="1" dirty="0">
                <a:latin typeface="黑体" panose="02010609060101010101" pitchFamily="49" charset="-122"/>
                <a:ea typeface="黑体" panose="02010609060101010101" pitchFamily="49" charset="-122"/>
              </a:rPr>
              <a:t>H1</a:t>
            </a:r>
            <a:r>
              <a:rPr altLang="en-US" b="1" dirty="0">
                <a:latin typeface="黑体" panose="02010609060101010101" pitchFamily="49" charset="-122"/>
                <a:ea typeface="黑体" panose="02010609060101010101" pitchFamily="49" charset="-122"/>
              </a:rPr>
              <a:t>为</a:t>
            </a:r>
            <a:r>
              <a:rPr lang="en-US" altLang="zh-CN" b="1" dirty="0" err="1">
                <a:latin typeface="黑体" panose="02010609060101010101" pitchFamily="49" charset="-122"/>
                <a:ea typeface="黑体" panose="02010609060101010101" pitchFamily="49" charset="-122"/>
              </a:rPr>
              <a:t>w⋅x−b</a:t>
            </a:r>
            <a:r>
              <a:rPr lang="en-US" altLang="zh-CN" b="1" dirty="0">
                <a:latin typeface="黑体" panose="02010609060101010101" pitchFamily="49" charset="-122"/>
                <a:ea typeface="黑体" panose="02010609060101010101" pitchFamily="49" charset="-122"/>
              </a:rPr>
              <a:t>=1</a:t>
            </a:r>
            <a:r>
              <a:rPr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4025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16914" y="19457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超平面之间距离的计算</a:t>
            </a:r>
            <a:endParaRPr altLang="zh-CN" dirty="0">
              <a:latin typeface="黑体" panose="02010609060101010101" pitchFamily="49" charset="-122"/>
              <a:ea typeface="黑体" panose="02010609060101010101" pitchFamily="49" charset="-122"/>
            </a:endParaRPr>
          </a:p>
        </p:txBody>
      </p:sp>
      <p:sp>
        <p:nvSpPr>
          <p:cNvPr id="45059" name="内容占位符 2"/>
          <p:cNvSpPr>
            <a:spLocks noGrp="1"/>
          </p:cNvSpPr>
          <p:nvPr>
            <p:ph idx="1"/>
          </p:nvPr>
        </p:nvSpPr>
        <p:spPr>
          <a:xfrm>
            <a:off x="144066" y="1593056"/>
            <a:ext cx="2645569" cy="3671888"/>
          </a:xfrm>
        </p:spPr>
        <p:txBody>
          <a:bodyPr vert="horz" lIns="91440" tIns="46800" rIns="91440" bIns="45720" rtlCol="0">
            <a:normAutofit/>
          </a:bodyPr>
          <a:lstStyle/>
          <a:p>
            <a:pPr>
              <a:lnSpc>
                <a:spcPct val="150000"/>
              </a:lnSpc>
            </a:pPr>
            <a:r>
              <a:rPr altLang="en-US" sz="2000" b="1" dirty="0">
                <a:latin typeface="黑体" panose="02010609060101010101" pitchFamily="49" charset="-122"/>
                <a:ea typeface="黑体" panose="02010609060101010101" pitchFamily="49" charset="-122"/>
              </a:rPr>
              <a:t>但是长度不为</a:t>
            </a:r>
            <a:r>
              <a:rPr lang="en-US" altLang="zh-CN" sz="2000" b="1" dirty="0">
                <a:latin typeface="黑体" panose="02010609060101010101" pitchFamily="49" charset="-122"/>
                <a:ea typeface="黑体" panose="02010609060101010101" pitchFamily="49" charset="-122"/>
              </a:rPr>
              <a:t>m</a:t>
            </a:r>
            <a:r>
              <a:rPr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a:lnSpc>
                <a:spcPct val="150000"/>
              </a:lnSpc>
            </a:pPr>
            <a:r>
              <a:rPr altLang="en-US" sz="2000" b="1" dirty="0">
                <a:solidFill>
                  <a:srgbClr val="FF0000"/>
                </a:solidFill>
                <a:latin typeface="黑体" panose="02010609060101010101" pitchFamily="49" charset="-122"/>
                <a:ea typeface="黑体" panose="02010609060101010101" pitchFamily="49" charset="-122"/>
              </a:rPr>
              <a:t>怎么办？</a:t>
            </a:r>
            <a:endParaRPr lang="en-US" altLang="zh-CN" sz="2000" b="1" dirty="0">
              <a:solidFill>
                <a:srgbClr val="FF0000"/>
              </a:solidFill>
              <a:latin typeface="黑体" panose="02010609060101010101" pitchFamily="49" charset="-122"/>
              <a:ea typeface="黑体" panose="02010609060101010101" pitchFamily="49" charset="-122"/>
            </a:endParaRPr>
          </a:p>
          <a:p>
            <a:pPr>
              <a:lnSpc>
                <a:spcPct val="150000"/>
              </a:lnSpc>
            </a:pPr>
            <a:endParaRPr altLang="en-US" sz="2000" b="1" dirty="0">
              <a:latin typeface="黑体" panose="02010609060101010101" pitchFamily="49" charset="-122"/>
              <a:ea typeface="黑体" panose="02010609060101010101" pitchFamily="49" charset="-122"/>
            </a:endParaRPr>
          </a:p>
        </p:txBody>
      </p:sp>
      <p:pic>
        <p:nvPicPr>
          <p:cNvPr id="4506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5579" y="1160860"/>
            <a:ext cx="4374356" cy="4520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22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50653" y="17908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超平面之间距离的计算</a:t>
            </a:r>
            <a:endParaRPr altLang="zh-CN" dirty="0">
              <a:latin typeface="黑体" panose="02010609060101010101" pitchFamily="49" charset="-122"/>
              <a:ea typeface="黑体" panose="02010609060101010101" pitchFamily="49" charset="-122"/>
            </a:endParaRPr>
          </a:p>
        </p:txBody>
      </p:sp>
      <p:sp>
        <p:nvSpPr>
          <p:cNvPr id="46083" name="内容占位符 2"/>
          <p:cNvSpPr>
            <a:spLocks noGrp="1"/>
          </p:cNvSpPr>
          <p:nvPr>
            <p:ph idx="1"/>
          </p:nvPr>
        </p:nvSpPr>
        <p:spPr>
          <a:xfrm>
            <a:off x="144066" y="1593056"/>
            <a:ext cx="3995738" cy="3671888"/>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定义</a:t>
            </a:r>
            <a:r>
              <a:rPr lang="en-US" altLang="zh-CN" sz="2000" b="1" dirty="0">
                <a:latin typeface="黑体" panose="02010609060101010101" pitchFamily="49" charset="-122"/>
                <a:ea typeface="黑体" panose="02010609060101010101" pitchFamily="49" charset="-122"/>
              </a:rPr>
              <a:t>u</a:t>
            </a:r>
            <a:r>
              <a:rPr altLang="en-US" sz="2000" b="1" dirty="0">
                <a:latin typeface="黑体" panose="02010609060101010101" pitchFamily="49" charset="-122"/>
                <a:ea typeface="黑体" panose="02010609060101010101" pitchFamily="49" charset="-122"/>
              </a:rPr>
              <a:t>是</a:t>
            </a:r>
            <a:r>
              <a:rPr lang="en-US" altLang="zh-CN" sz="2000" b="1" dirty="0">
                <a:latin typeface="黑体" panose="02010609060101010101" pitchFamily="49" charset="-122"/>
                <a:ea typeface="黑体" panose="02010609060101010101" pitchFamily="49" charset="-122"/>
              </a:rPr>
              <a:t>w</a:t>
            </a:r>
            <a:r>
              <a:rPr altLang="en-US" sz="2000" b="1" dirty="0">
                <a:latin typeface="黑体" panose="02010609060101010101" pitchFamily="49" charset="-122"/>
                <a:ea typeface="黑体" panose="02010609060101010101" pitchFamily="49" charset="-122"/>
              </a:rPr>
              <a:t>的单位向量即</a:t>
            </a:r>
            <a:r>
              <a:rPr lang="en-US" altLang="zh-CN" sz="2000" b="1" dirty="0">
                <a:latin typeface="黑体" panose="02010609060101010101" pitchFamily="49" charset="-122"/>
                <a:ea typeface="黑体" panose="02010609060101010101" pitchFamily="49" charset="-122"/>
              </a:rPr>
              <a:t>              </a:t>
            </a:r>
            <a:r>
              <a:rPr altLang="en-US" sz="2000" b="1" dirty="0">
                <a:latin typeface="黑体" panose="02010609060101010101" pitchFamily="49" charset="-122"/>
                <a:ea typeface="黑体" panose="02010609060101010101" pitchFamily="49" charset="-122"/>
              </a:rPr>
              <a:t>且它和</a:t>
            </a:r>
            <a:r>
              <a:rPr lang="en-US" altLang="zh-CN" sz="2000" b="1" dirty="0">
                <a:latin typeface="黑体" panose="02010609060101010101" pitchFamily="49" charset="-122"/>
                <a:ea typeface="黑体" panose="02010609060101010101" pitchFamily="49" charset="-122"/>
              </a:rPr>
              <a:t>w</a:t>
            </a:r>
            <a:r>
              <a:rPr altLang="en-US" sz="2000" b="1" dirty="0">
                <a:latin typeface="黑体" panose="02010609060101010101" pitchFamily="49" charset="-122"/>
                <a:ea typeface="黑体" panose="02010609060101010101" pitchFamily="49" charset="-122"/>
              </a:rPr>
              <a:t>有相同的方向，垂直于平面</a:t>
            </a:r>
            <a:r>
              <a:rPr lang="en-US" altLang="zh-CN" sz="2000" b="1" dirty="0">
                <a:latin typeface="黑体" panose="02010609060101010101" pitchFamily="49" charset="-122"/>
                <a:ea typeface="黑体" panose="02010609060101010101" pitchFamily="49" charset="-122"/>
              </a:rPr>
              <a:t>H</a:t>
            </a:r>
            <a:r>
              <a:rPr lang="en-US" altLang="zh-CN" sz="2000" b="1" baseline="-25000"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a:t>
            </a:r>
            <a:endParaRPr lang="en-US" altLang="zh-CN" sz="2000" b="1" dirty="0">
              <a:solidFill>
                <a:srgbClr val="FFFF00"/>
              </a:solidFill>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如果用</a:t>
            </a:r>
            <a:r>
              <a:rPr lang="en-US" altLang="zh-CN" sz="2000" b="1" dirty="0">
                <a:latin typeface="黑体" panose="02010609060101010101" pitchFamily="49" charset="-122"/>
                <a:ea typeface="黑体" panose="02010609060101010101" pitchFamily="49" charset="-122"/>
              </a:rPr>
              <a:t>u</a:t>
            </a:r>
            <a:r>
              <a:rPr altLang="en-US" sz="2000" b="1" dirty="0">
                <a:latin typeface="黑体" panose="02010609060101010101" pitchFamily="49" charset="-122"/>
                <a:ea typeface="黑体" panose="02010609060101010101" pitchFamily="49" charset="-122"/>
              </a:rPr>
              <a:t>乘以</a:t>
            </a:r>
            <a:r>
              <a:rPr lang="en-US" altLang="zh-CN" sz="2000" b="1" dirty="0">
                <a:latin typeface="黑体" panose="02010609060101010101" pitchFamily="49" charset="-122"/>
                <a:ea typeface="黑体" panose="02010609060101010101" pitchFamily="49" charset="-122"/>
              </a:rPr>
              <a:t>m</a:t>
            </a:r>
            <a:r>
              <a:rPr altLang="en-US" sz="2000" b="1" dirty="0">
                <a:latin typeface="黑体" panose="02010609060101010101" pitchFamily="49" charset="-122"/>
                <a:ea typeface="黑体" panose="02010609060101010101" pitchFamily="49" charset="-122"/>
              </a:rPr>
              <a:t>，得到向量</a:t>
            </a:r>
            <a:r>
              <a:rPr lang="en-US" altLang="zh-CN" sz="2000" b="1" dirty="0">
                <a:latin typeface="黑体" panose="02010609060101010101" pitchFamily="49" charset="-122"/>
                <a:ea typeface="黑体" panose="02010609060101010101" pitchFamily="49" charset="-122"/>
              </a:rPr>
              <a:t>k=mu</a:t>
            </a:r>
            <a:r>
              <a:rPr altLang="en-US" sz="2000" b="1" dirty="0">
                <a:latin typeface="黑体" panose="02010609060101010101" pitchFamily="49" charset="-122"/>
                <a:ea typeface="黑体" panose="02010609060101010101" pitchFamily="49" charset="-122"/>
              </a:rPr>
              <a:t>，则</a:t>
            </a:r>
            <a:r>
              <a:rPr lang="en-US" altLang="zh-CN" sz="2000" b="1" dirty="0">
                <a:latin typeface="黑体" panose="02010609060101010101" pitchFamily="49" charset="-122"/>
                <a:ea typeface="黑体" panose="02010609060101010101" pitchFamily="49" charset="-122"/>
              </a:rPr>
              <a:t>k</a:t>
            </a:r>
            <a:r>
              <a:rPr altLang="en-US" sz="2000" b="1" dirty="0">
                <a:latin typeface="黑体" panose="02010609060101010101" pitchFamily="49" charset="-122"/>
                <a:ea typeface="黑体" panose="02010609060101010101" pitchFamily="49" charset="-122"/>
              </a:rPr>
              <a:t>就是正在寻找的向量。</a:t>
            </a:r>
          </a:p>
        </p:txBody>
      </p:sp>
      <p:pic>
        <p:nvPicPr>
          <p:cNvPr id="4608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10076" y="1175147"/>
            <a:ext cx="4566047" cy="446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7374" y="1731686"/>
            <a:ext cx="918432" cy="289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5923" y="2869095"/>
            <a:ext cx="1293173" cy="55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595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13698" y="20419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超平面之间距离的计算</a:t>
            </a:r>
            <a:endParaRPr altLang="zh-CN" dirty="0">
              <a:latin typeface="黑体" panose="02010609060101010101" pitchFamily="49" charset="-122"/>
              <a:ea typeface="黑体" panose="02010609060101010101" pitchFamily="49" charset="-122"/>
            </a:endParaRPr>
          </a:p>
        </p:txBody>
      </p:sp>
      <p:sp>
        <p:nvSpPr>
          <p:cNvPr id="47107" name="内容占位符 2"/>
          <p:cNvSpPr>
            <a:spLocks noGrp="1"/>
          </p:cNvSpPr>
          <p:nvPr>
            <p:ph idx="1"/>
          </p:nvPr>
        </p:nvSpPr>
        <p:spPr>
          <a:xfrm>
            <a:off x="144066" y="1593056"/>
            <a:ext cx="3930977" cy="3671888"/>
          </a:xfrm>
        </p:spPr>
        <p:txBody>
          <a:bodyPr vert="horz" lIns="91440" tIns="46800" rIns="91440" bIns="45720" rtlCol="0">
            <a:noAutofit/>
          </a:bodyPr>
          <a:lstStyle/>
          <a:p>
            <a:pPr>
              <a:lnSpc>
                <a:spcPct val="150000"/>
              </a:lnSpc>
            </a:pPr>
            <a:r>
              <a:rPr altLang="en-US" sz="2000" b="1" dirty="0">
                <a:latin typeface="黑体" panose="02010609060101010101" pitchFamily="49" charset="-122"/>
                <a:ea typeface="黑体" panose="02010609060101010101" pitchFamily="49" charset="-122"/>
              </a:rPr>
              <a:t>这样把</a:t>
            </a:r>
            <a:r>
              <a:rPr lang="en-US" altLang="zh-CN" sz="2000" b="1" dirty="0">
                <a:latin typeface="黑体" panose="02010609060101010101" pitchFamily="49" charset="-122"/>
                <a:ea typeface="黑体" panose="02010609060101010101" pitchFamily="49" charset="-122"/>
              </a:rPr>
              <a:t>m</a:t>
            </a:r>
            <a:r>
              <a:rPr altLang="en-US" sz="2000" b="1" dirty="0">
                <a:latin typeface="黑体" panose="02010609060101010101" pitchFamily="49" charset="-122"/>
                <a:ea typeface="黑体" panose="02010609060101010101" pitchFamily="49" charset="-122"/>
              </a:rPr>
              <a:t>转换成一个可以和向量</a:t>
            </a:r>
            <a:r>
              <a:rPr lang="en-US" altLang="zh-CN" sz="2000" b="1" dirty="0">
                <a:latin typeface="黑体" panose="02010609060101010101" pitchFamily="49" charset="-122"/>
                <a:ea typeface="黑体" panose="02010609060101010101" pitchFamily="49" charset="-122"/>
              </a:rPr>
              <a:t>x0</a:t>
            </a:r>
            <a:r>
              <a:rPr altLang="en-US" sz="2000" b="1" dirty="0">
                <a:latin typeface="黑体" panose="02010609060101010101" pitchFamily="49" charset="-122"/>
                <a:ea typeface="黑体" panose="02010609060101010101" pitchFamily="49" charset="-122"/>
              </a:rPr>
              <a:t>相加的向量</a:t>
            </a:r>
            <a:r>
              <a:rPr lang="en-US" altLang="zh-CN" sz="2000" b="1" dirty="0">
                <a:latin typeface="黑体" panose="02010609060101010101" pitchFamily="49" charset="-122"/>
                <a:ea typeface="黑体" panose="02010609060101010101" pitchFamily="49" charset="-122"/>
              </a:rPr>
              <a:t>k</a:t>
            </a:r>
            <a:r>
              <a:rPr altLang="en-US" sz="2000" b="1" dirty="0">
                <a:latin typeface="黑体" panose="02010609060101010101" pitchFamily="49" charset="-122"/>
                <a:ea typeface="黑体" panose="02010609060101010101" pitchFamily="49" charset="-122"/>
              </a:rPr>
              <a:t>。</a:t>
            </a:r>
          </a:p>
          <a:p>
            <a:pPr>
              <a:lnSpc>
                <a:spcPct val="150000"/>
              </a:lnSpc>
            </a:pPr>
            <a:endParaRPr lang="en-US" altLang="zh-CN" sz="2000" b="1" dirty="0">
              <a:latin typeface="黑体" panose="02010609060101010101" pitchFamily="49" charset="-122"/>
              <a:ea typeface="黑体" panose="02010609060101010101" pitchFamily="49" charset="-122"/>
            </a:endParaRPr>
          </a:p>
          <a:p>
            <a:pPr>
              <a:lnSpc>
                <a:spcPct val="150000"/>
              </a:lnSpc>
            </a:pPr>
            <a:endParaRPr lang="en-US" altLang="zh-CN" sz="2000" b="1" dirty="0">
              <a:latin typeface="黑体" panose="02010609060101010101" pitchFamily="49" charset="-122"/>
              <a:ea typeface="黑体" panose="02010609060101010101" pitchFamily="49" charset="-122"/>
            </a:endParaRPr>
          </a:p>
        </p:txBody>
      </p:sp>
      <p:pic>
        <p:nvPicPr>
          <p:cNvPr id="4710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5737" y="1322785"/>
            <a:ext cx="5006579" cy="435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9841" y="3230166"/>
            <a:ext cx="2636044" cy="75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9342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69069" y="227408"/>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超平面之间距离的计算</a:t>
            </a:r>
            <a:endParaRPr altLang="zh-CN" dirty="0">
              <a:latin typeface="黑体" panose="02010609060101010101" pitchFamily="49" charset="-122"/>
              <a:ea typeface="黑体" panose="02010609060101010101" pitchFamily="49" charset="-122"/>
            </a:endParaRPr>
          </a:p>
        </p:txBody>
      </p:sp>
      <p:sp>
        <p:nvSpPr>
          <p:cNvPr id="48131" name="内容占位符 2"/>
          <p:cNvSpPr>
            <a:spLocks noGrp="1"/>
          </p:cNvSpPr>
          <p:nvPr>
            <p:ph idx="1"/>
          </p:nvPr>
        </p:nvSpPr>
        <p:spPr>
          <a:xfrm>
            <a:off x="255208" y="1155915"/>
            <a:ext cx="3509963" cy="3673079"/>
          </a:xfrm>
        </p:spPr>
        <p:txBody>
          <a:bodyPr vert="horz" lIns="91440" tIns="46800" rIns="91440" bIns="45720" rtlCol="0">
            <a:noAutofit/>
          </a:bodyPr>
          <a:lstStyle/>
          <a:p>
            <a:pPr>
              <a:lnSpc>
                <a:spcPct val="150000"/>
              </a:lnSpc>
            </a:pPr>
            <a:r>
              <a:rPr altLang="en-US" sz="2000" b="1" dirty="0">
                <a:latin typeface="黑体" panose="02010609060101010101" pitchFamily="49" charset="-122"/>
                <a:ea typeface="黑体" panose="02010609060101010101" pitchFamily="49" charset="-122"/>
              </a:rPr>
              <a:t>在向量</a:t>
            </a:r>
            <a:r>
              <a:rPr lang="en-US" altLang="zh-CN" sz="2000" b="1" dirty="0">
                <a:latin typeface="黑体" panose="02010609060101010101" pitchFamily="49" charset="-122"/>
                <a:ea typeface="黑体" panose="02010609060101010101" pitchFamily="49" charset="-122"/>
              </a:rPr>
              <a:t>x0</a:t>
            </a:r>
            <a:r>
              <a:rPr altLang="en-US" sz="2000" b="1" dirty="0">
                <a:latin typeface="黑体" panose="02010609060101010101" pitchFamily="49" charset="-122"/>
                <a:ea typeface="黑体" panose="02010609060101010101" pitchFamily="49" charset="-122"/>
              </a:rPr>
              <a:t>上加上</a:t>
            </a:r>
            <a:r>
              <a:rPr lang="en-US" altLang="zh-CN" sz="2000" b="1" dirty="0">
                <a:latin typeface="黑体" panose="02010609060101010101" pitchFamily="49" charset="-122"/>
                <a:ea typeface="黑体" panose="02010609060101010101" pitchFamily="49" charset="-122"/>
              </a:rPr>
              <a:t>k</a:t>
            </a:r>
            <a:r>
              <a:rPr altLang="en-US" sz="2000" b="1" dirty="0">
                <a:latin typeface="黑体" panose="02010609060101010101" pitchFamily="49" charset="-122"/>
                <a:ea typeface="黑体" panose="02010609060101010101" pitchFamily="49" charset="-122"/>
              </a:rPr>
              <a:t>，可以得到向量</a:t>
            </a:r>
            <a:r>
              <a:rPr lang="en-US" altLang="zh-CN" sz="2000" b="1" dirty="0">
                <a:latin typeface="黑体" panose="02010609060101010101" pitchFamily="49" charset="-122"/>
                <a:ea typeface="黑体" panose="02010609060101010101" pitchFamily="49" charset="-122"/>
              </a:rPr>
              <a:t>z0=x0+k</a:t>
            </a:r>
            <a:r>
              <a:rPr altLang="en-US" sz="2000" b="1" dirty="0">
                <a:latin typeface="黑体" panose="02010609060101010101" pitchFamily="49" charset="-122"/>
                <a:ea typeface="黑体" panose="02010609060101010101" pitchFamily="49" charset="-122"/>
              </a:rPr>
              <a:t>（终点在超平面</a:t>
            </a:r>
            <a:r>
              <a:rPr lang="en-US" altLang="zh-CN" sz="2000" b="1" dirty="0">
                <a:latin typeface="黑体" panose="02010609060101010101" pitchFamily="49" charset="-122"/>
                <a:ea typeface="黑体" panose="02010609060101010101" pitchFamily="49" charset="-122"/>
              </a:rPr>
              <a:t>H1</a:t>
            </a:r>
            <a:r>
              <a:rPr altLang="en-US" sz="2000" b="1" dirty="0">
                <a:latin typeface="黑体" panose="02010609060101010101" pitchFamily="49" charset="-122"/>
                <a:ea typeface="黑体" panose="02010609060101010101" pitchFamily="49" charset="-122"/>
              </a:rPr>
              <a:t>上）</a:t>
            </a:r>
            <a:endParaRPr lang="en-US" altLang="zh-CN" sz="2000" b="1" dirty="0">
              <a:latin typeface="黑体" panose="02010609060101010101" pitchFamily="49" charset="-122"/>
              <a:ea typeface="黑体" panose="02010609060101010101" pitchFamily="49" charset="-122"/>
            </a:endParaRPr>
          </a:p>
          <a:p>
            <a:pPr>
              <a:lnSpc>
                <a:spcPct val="150000"/>
              </a:lnSpc>
            </a:pPr>
            <a:endParaRPr lang="en-US" altLang="zh-CN" sz="2000" b="1" dirty="0">
              <a:latin typeface="黑体" panose="02010609060101010101" pitchFamily="49" charset="-122"/>
              <a:ea typeface="黑体" panose="02010609060101010101" pitchFamily="49" charset="-122"/>
            </a:endParaRPr>
          </a:p>
        </p:txBody>
      </p:sp>
      <p:pic>
        <p:nvPicPr>
          <p:cNvPr id="4813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9532" y="1538288"/>
            <a:ext cx="5085160" cy="403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8393" y="2992455"/>
            <a:ext cx="1850231"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8120" y="3486565"/>
            <a:ext cx="2493169" cy="42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189" y="4009249"/>
            <a:ext cx="3178969"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4770" y="4649806"/>
            <a:ext cx="3021806" cy="564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8120" y="5335605"/>
            <a:ext cx="2815829"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988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63128" y="155092"/>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超平面之间距离的计算</a:t>
            </a:r>
            <a:endParaRPr altLang="zh-CN" dirty="0">
              <a:latin typeface="黑体" panose="02010609060101010101" pitchFamily="49" charset="-122"/>
              <a:ea typeface="黑体" panose="02010609060101010101" pitchFamily="49" charset="-122"/>
            </a:endParaRPr>
          </a:p>
        </p:txBody>
      </p:sp>
      <p:sp>
        <p:nvSpPr>
          <p:cNvPr id="49155" name="内容占位符 2"/>
          <p:cNvSpPr>
            <a:spLocks noGrp="1"/>
          </p:cNvSpPr>
          <p:nvPr>
            <p:ph idx="1"/>
          </p:nvPr>
        </p:nvSpPr>
        <p:spPr>
          <a:xfrm>
            <a:off x="169068" y="1509712"/>
            <a:ext cx="8074819" cy="3671888"/>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因为</a:t>
            </a:r>
            <a:r>
              <a:rPr lang="en-US" altLang="zh-CN" sz="2000" b="1" dirty="0">
                <a:latin typeface="黑体" panose="02010609060101010101" pitchFamily="49" charset="-122"/>
                <a:ea typeface="黑体" panose="02010609060101010101" pitchFamily="49" charset="-122"/>
              </a:rPr>
              <a:t>x</a:t>
            </a:r>
            <a:r>
              <a:rPr lang="en-US" altLang="zh-CN" sz="2000" b="1" baseline="-25000" dirty="0">
                <a:latin typeface="黑体" panose="02010609060101010101" pitchFamily="49" charset="-122"/>
                <a:ea typeface="黑体" panose="02010609060101010101" pitchFamily="49" charset="-122"/>
              </a:rPr>
              <a:t>0</a:t>
            </a:r>
            <a:r>
              <a:rPr altLang="en-US" sz="2000" b="1" dirty="0">
                <a:latin typeface="黑体" panose="02010609060101010101" pitchFamily="49" charset="-122"/>
                <a:ea typeface="黑体" panose="02010609060101010101" pitchFamily="49" charset="-122"/>
              </a:rPr>
              <a:t>在</a:t>
            </a:r>
            <a:r>
              <a:rPr lang="en-US" altLang="zh-CN" sz="2000" b="1" dirty="0">
                <a:latin typeface="黑体" panose="02010609060101010101" pitchFamily="49" charset="-122"/>
                <a:ea typeface="黑体" panose="02010609060101010101" pitchFamily="49" charset="-122"/>
              </a:rPr>
              <a:t>H</a:t>
            </a:r>
            <a:r>
              <a:rPr lang="en-US" altLang="zh-CN" sz="2000" b="1" baseline="-25000" dirty="0">
                <a:latin typeface="黑体" panose="02010609060101010101" pitchFamily="49" charset="-122"/>
                <a:ea typeface="黑体" panose="02010609060101010101" pitchFamily="49" charset="-122"/>
              </a:rPr>
              <a:t>0</a:t>
            </a:r>
            <a:r>
              <a:rPr altLang="en-US" sz="2000" b="1" dirty="0">
                <a:latin typeface="黑体" panose="02010609060101010101" pitchFamily="49" charset="-122"/>
                <a:ea typeface="黑体" panose="02010609060101010101" pitchFamily="49" charset="-122"/>
              </a:rPr>
              <a:t>上，所以</a:t>
            </a:r>
            <a:r>
              <a:rPr lang="en-US" altLang="zh-CN" sz="2000" b="1" dirty="0">
                <a:latin typeface="黑体" panose="02010609060101010101" pitchFamily="49" charset="-122"/>
                <a:ea typeface="黑体" panose="02010609060101010101" pitchFamily="49" charset="-122"/>
              </a:rPr>
              <a:t>w⋅x</a:t>
            </a:r>
            <a:r>
              <a:rPr lang="en-US" altLang="zh-CN" sz="2000" b="1" baseline="-25000" dirty="0">
                <a:latin typeface="黑体" panose="02010609060101010101" pitchFamily="49" charset="-122"/>
                <a:ea typeface="黑体" panose="02010609060101010101" pitchFamily="49" charset="-122"/>
              </a:rPr>
              <a:t>0 </a:t>
            </a:r>
            <a:r>
              <a:rPr lang="en-US" altLang="zh-CN" sz="2000" b="1" dirty="0">
                <a:latin typeface="黑体" panose="02010609060101010101" pitchFamily="49" charset="-122"/>
                <a:ea typeface="黑体" panose="02010609060101010101" pitchFamily="49" charset="-122"/>
              </a:rPr>
              <a:t>+b=−1</a:t>
            </a:r>
            <a:r>
              <a:rPr altLang="en-US" sz="2000" b="1" dirty="0">
                <a:latin typeface="黑体" panose="02010609060101010101" pitchFamily="49" charset="-122"/>
                <a:ea typeface="黑体" panose="02010609060101010101" pitchFamily="49" charset="-122"/>
              </a:rPr>
              <a:t>，代入：</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solidFill>
                  <a:srgbClr val="FF0000"/>
                </a:solidFill>
                <a:latin typeface="黑体" panose="02010609060101010101" pitchFamily="49" charset="-122"/>
                <a:ea typeface="黑体" panose="02010609060101010101" pitchFamily="49" charset="-122"/>
              </a:rPr>
              <a:t>找到了一种非常简便的计算</a:t>
            </a:r>
            <a:r>
              <a:rPr lang="en-US" altLang="zh-CN" sz="2000" b="1" dirty="0">
                <a:solidFill>
                  <a:srgbClr val="FF0000"/>
                </a:solidFill>
                <a:latin typeface="黑体" panose="02010609060101010101" pitchFamily="49" charset="-122"/>
                <a:ea typeface="黑体" panose="02010609060101010101" pitchFamily="49" charset="-122"/>
              </a:rPr>
              <a:t>m</a:t>
            </a:r>
            <a:r>
              <a:rPr altLang="en-US" sz="2000" b="1" dirty="0">
                <a:solidFill>
                  <a:srgbClr val="FF0000"/>
                </a:solidFill>
                <a:latin typeface="黑体" panose="02010609060101010101" pitchFamily="49" charset="-122"/>
                <a:ea typeface="黑体" panose="02010609060101010101" pitchFamily="49" charset="-122"/>
              </a:rPr>
              <a:t>的方法</a:t>
            </a:r>
            <a:endParaRPr lang="en-US" altLang="zh-CN" sz="2000" b="1" dirty="0">
              <a:solidFill>
                <a:srgbClr val="FF0000"/>
              </a:solidFill>
              <a:latin typeface="黑体" panose="02010609060101010101" pitchFamily="49" charset="-122"/>
              <a:ea typeface="黑体" panose="02010609060101010101" pitchFamily="49" charset="-122"/>
            </a:endParaRPr>
          </a:p>
        </p:txBody>
      </p:sp>
      <p:pic>
        <p:nvPicPr>
          <p:cNvPr id="4915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2603" y="1509712"/>
            <a:ext cx="3021806" cy="89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402681"/>
            <a:ext cx="2350294"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365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57188" y="214727"/>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最大化超平面之间距离</a:t>
            </a:r>
            <a:endParaRPr altLang="zh-CN" dirty="0">
              <a:latin typeface="黑体" panose="02010609060101010101" pitchFamily="49" charset="-122"/>
              <a:ea typeface="黑体" panose="02010609060101010101" pitchFamily="49" charset="-122"/>
            </a:endParaRPr>
          </a:p>
        </p:txBody>
      </p:sp>
      <p:sp>
        <p:nvSpPr>
          <p:cNvPr id="50179" name="内容占位符 2"/>
          <p:cNvSpPr>
            <a:spLocks noGrp="1"/>
          </p:cNvSpPr>
          <p:nvPr>
            <p:ph idx="1"/>
          </p:nvPr>
        </p:nvSpPr>
        <p:spPr>
          <a:xfrm>
            <a:off x="169069" y="1159420"/>
            <a:ext cx="8749644" cy="4966771"/>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计算间隔：</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很容易发现，</a:t>
            </a:r>
            <a:r>
              <a:rPr lang="en-US" altLang="zh-CN" sz="2000" b="1" dirty="0">
                <a:latin typeface="黑体" panose="02010609060101010101" pitchFamily="49" charset="-122"/>
                <a:ea typeface="黑体" panose="02010609060101010101" pitchFamily="49" charset="-122"/>
              </a:rPr>
              <a:t>w</a:t>
            </a:r>
            <a:r>
              <a:rPr altLang="en-US" sz="2000" b="1" dirty="0">
                <a:latin typeface="黑体" panose="02010609060101010101" pitchFamily="49" charset="-122"/>
                <a:ea typeface="黑体" panose="02010609060101010101" pitchFamily="49" charset="-122"/>
              </a:rPr>
              <a:t>的模越大，间隔越小。</a:t>
            </a:r>
            <a:r>
              <a:rPr altLang="en-US" sz="2000" b="1" dirty="0">
                <a:solidFill>
                  <a:srgbClr val="FF0000"/>
                </a:solidFill>
                <a:latin typeface="黑体" panose="02010609060101010101" pitchFamily="49" charset="-122"/>
                <a:ea typeface="黑体" panose="02010609060101010101" pitchFamily="49" charset="-122"/>
              </a:rPr>
              <a:t>最大化间隔也就是最小化</a:t>
            </a:r>
            <a:r>
              <a:rPr lang="en-US" altLang="zh-CN" sz="2000" b="1" dirty="0">
                <a:solidFill>
                  <a:srgbClr val="FF0000"/>
                </a:solidFill>
                <a:latin typeface="黑体" panose="02010609060101010101" pitchFamily="49" charset="-122"/>
                <a:ea typeface="黑体" panose="02010609060101010101" pitchFamily="49" charset="-122"/>
              </a:rPr>
              <a:t>w</a:t>
            </a:r>
            <a:r>
              <a:rPr altLang="en-US" sz="2000" b="1" dirty="0">
                <a:solidFill>
                  <a:srgbClr val="FF0000"/>
                </a:solidFill>
                <a:latin typeface="黑体" panose="02010609060101010101" pitchFamily="49" charset="-122"/>
                <a:ea typeface="黑体" panose="02010609060101010101" pitchFamily="49" charset="-122"/>
              </a:rPr>
              <a:t>的模</a:t>
            </a:r>
            <a:r>
              <a:rPr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在所有满足约束条件超平面中，选择有最小</a:t>
            </a:r>
            <a:r>
              <a:rPr lang="en-US" altLang="zh-CN" sz="2000" b="1" dirty="0">
                <a:latin typeface="黑体" panose="02010609060101010101" pitchFamily="49" charset="-122"/>
                <a:ea typeface="黑体" panose="02010609060101010101" pitchFamily="49" charset="-122"/>
              </a:rPr>
              <a:t>||w||</a:t>
            </a:r>
            <a:r>
              <a:rPr altLang="en-US" sz="2000" b="1" dirty="0">
                <a:latin typeface="黑体" panose="02010609060101010101" pitchFamily="49" charset="-122"/>
                <a:ea typeface="黑体" panose="02010609060101010101" pitchFamily="49" charset="-122"/>
              </a:rPr>
              <a:t>的超平面，因为这意味着有最大间隔。有了以下的</a:t>
            </a:r>
            <a:r>
              <a:rPr altLang="en-US" sz="2000" b="1" dirty="0">
                <a:solidFill>
                  <a:srgbClr val="FF0000"/>
                </a:solidFill>
                <a:latin typeface="黑体" panose="02010609060101010101" pitchFamily="49" charset="-122"/>
                <a:ea typeface="黑体" panose="02010609060101010101" pitchFamily="49" charset="-122"/>
              </a:rPr>
              <a:t>有约束最小化优化问题</a:t>
            </a:r>
            <a:r>
              <a:rPr altLang="en-US" sz="2000" b="1" dirty="0">
                <a:latin typeface="黑体" panose="02010609060101010101" pitchFamily="49" charset="-122"/>
                <a:ea typeface="黑体" panose="02010609060101010101" pitchFamily="49" charset="-122"/>
              </a:rPr>
              <a:t>： </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a:lnSpc>
                <a:spcPct val="150000"/>
              </a:lnSpc>
            </a:pPr>
            <a:r>
              <a:rPr altLang="en-US" sz="2000" b="1" dirty="0">
                <a:solidFill>
                  <a:srgbClr val="FF0000"/>
                </a:solidFill>
                <a:latin typeface="黑体" panose="02010609060101010101" pitchFamily="49" charset="-122"/>
                <a:ea typeface="黑体" panose="02010609060101010101" pitchFamily="49" charset="-122"/>
              </a:rPr>
              <a:t>拉格朗日乘</a:t>
            </a:r>
            <a:r>
              <a:rPr lang="zh-CN" altLang="en-US" sz="2000" b="1" dirty="0">
                <a:solidFill>
                  <a:srgbClr val="FF0000"/>
                </a:solidFill>
                <a:latin typeface="黑体" panose="02010609060101010101" pitchFamily="49" charset="-122"/>
                <a:ea typeface="黑体" panose="02010609060101010101" pitchFamily="49" charset="-122"/>
              </a:rPr>
              <a:t>子法求解：</a:t>
            </a:r>
            <a:r>
              <a:rPr lang="zh-CN" altLang="en-US" sz="2000" b="1" dirty="0">
                <a:latin typeface="黑体" panose="02010609060101010101" pitchFamily="49" charset="-122"/>
                <a:ea typeface="黑体" panose="02010609060101010101" pitchFamily="49" charset="-122"/>
              </a:rPr>
              <a:t>典型的带约束条件的求极值问题，目标函数是</a:t>
            </a:r>
            <a:r>
              <a:rPr lang="en-US" altLang="zh-CN" sz="2000" b="1" dirty="0">
                <a:latin typeface="黑体" panose="02010609060101010101" pitchFamily="49" charset="-122"/>
                <a:ea typeface="黑体" panose="02010609060101010101" pitchFamily="49" charset="-122"/>
              </a:rPr>
              <a:t>w</a:t>
            </a:r>
            <a:r>
              <a:rPr lang="zh-CN" altLang="en-US" sz="2000" b="1" dirty="0">
                <a:latin typeface="黑体" panose="02010609060101010101" pitchFamily="49" charset="-122"/>
                <a:ea typeface="黑体" panose="02010609060101010101" pitchFamily="49" charset="-122"/>
              </a:rPr>
              <a:t>的二次函数，约束函数是</a:t>
            </a:r>
            <a:r>
              <a:rPr lang="en-US" altLang="zh-CN" sz="2000" b="1" dirty="0">
                <a:latin typeface="黑体" panose="02010609060101010101" pitchFamily="49" charset="-122"/>
                <a:ea typeface="黑体" panose="02010609060101010101" pitchFamily="49" charset="-122"/>
              </a:rPr>
              <a:t>w</a:t>
            </a:r>
            <a:r>
              <a:rPr lang="zh-CN" altLang="en-US" sz="2000" b="1" dirty="0">
                <a:latin typeface="黑体" panose="02010609060101010101" pitchFamily="49" charset="-122"/>
                <a:ea typeface="黑体" panose="02010609060101010101" pitchFamily="49" charset="-122"/>
              </a:rPr>
              <a:t>的线性函数：二次规划问题。求解二次规划问题的一般性方法就是添加拉格朗日乘子，构造拉格朗日函数</a:t>
            </a:r>
            <a:endParaRPr lang="en-US" altLang="zh-CN" sz="2000" b="1" dirty="0">
              <a:latin typeface="黑体" panose="02010609060101010101" pitchFamily="49" charset="-122"/>
              <a:ea typeface="黑体" panose="02010609060101010101" pitchFamily="49" charset="-122"/>
            </a:endParaRPr>
          </a:p>
        </p:txBody>
      </p:sp>
      <p:pic>
        <p:nvPicPr>
          <p:cNvPr id="50180" name="图片 3"/>
          <p:cNvPicPr>
            <a:picLocks noChangeAspect="1"/>
          </p:cNvPicPr>
          <p:nvPr/>
        </p:nvPicPr>
        <p:blipFill>
          <a:blip r:embed="rId2">
            <a:extLst>
              <a:ext uri="{28A0092B-C50C-407E-A947-70E740481C1C}">
                <a14:useLocalDpi xmlns:a14="http://schemas.microsoft.com/office/drawing/2010/main" val="0"/>
              </a:ext>
            </a:extLst>
          </a:blip>
          <a:srcRect t="52138"/>
          <a:stretch>
            <a:fillRect/>
          </a:stretch>
        </p:blipFill>
        <p:spPr bwMode="auto">
          <a:xfrm>
            <a:off x="1656160" y="1159422"/>
            <a:ext cx="2350294" cy="79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2038" y="3804990"/>
            <a:ext cx="5886450" cy="72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1122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57188" y="214727"/>
            <a:ext cx="7886700" cy="570310"/>
          </a:xfrm>
        </p:spPr>
        <p:txBody>
          <a:bodyPr vert="horz" lIns="91440" tIns="45720" rIns="91440" bIns="45720" rtlCol="0" anchor="ctr">
            <a:normAutofit fontScale="90000"/>
          </a:bodyPr>
          <a:lstStyle/>
          <a:p>
            <a:r>
              <a:rPr lang="zh-CN" altLang="en-US" dirty="0">
                <a:latin typeface="黑体" panose="02010609060101010101" pitchFamily="49" charset="-122"/>
                <a:ea typeface="黑体" panose="02010609060101010101" pitchFamily="49" charset="-122"/>
              </a:rPr>
              <a:t>优化问题</a:t>
            </a:r>
            <a:endParaRPr altLang="zh-CN" dirty="0">
              <a:latin typeface="黑体" panose="02010609060101010101" pitchFamily="49" charset="-122"/>
              <a:ea typeface="黑体" panose="02010609060101010101" pitchFamily="49" charset="-122"/>
            </a:endParaRPr>
          </a:p>
        </p:txBody>
      </p:sp>
      <p:sp>
        <p:nvSpPr>
          <p:cNvPr id="50179" name="内容占位符 2"/>
          <p:cNvSpPr>
            <a:spLocks noGrp="1"/>
          </p:cNvSpPr>
          <p:nvPr>
            <p:ph idx="1"/>
          </p:nvPr>
        </p:nvSpPr>
        <p:spPr>
          <a:xfrm>
            <a:off x="169069" y="1263116"/>
            <a:ext cx="8749644" cy="4966771"/>
          </a:xfrm>
        </p:spPr>
        <p:txBody>
          <a:bodyPr>
            <a:noAutofit/>
          </a:bodyPr>
          <a:lstStyle/>
          <a:p>
            <a:pPr>
              <a:lnSpc>
                <a:spcPct val="150000"/>
              </a:lnSpc>
            </a:pPr>
            <a:r>
              <a:rPr lang="zh-CN" altLang="en-US" sz="2000" b="1" dirty="0">
                <a:solidFill>
                  <a:srgbClr val="FF0000"/>
                </a:solidFill>
                <a:latin typeface="黑体" panose="02010609060101010101" pitchFamily="49" charset="-122"/>
                <a:ea typeface="黑体" panose="02010609060101010101" pitchFamily="49" charset="-122"/>
              </a:rPr>
              <a:t>无约束</a:t>
            </a:r>
            <a:r>
              <a:rPr altLang="en-US"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直接求目标函数偏导得</a:t>
            </a:r>
            <a:r>
              <a:rPr lang="en-US" altLang="zh-CN" sz="2000" b="1" dirty="0">
                <a:latin typeface="黑体" panose="02010609060101010101" pitchFamily="49" charset="-122"/>
                <a:ea typeface="黑体" panose="02010609060101010101" pitchFamily="49" charset="-122"/>
              </a:rPr>
              <a:t>0</a:t>
            </a:r>
            <a:r>
              <a:rPr lang="zh-CN" altLang="en-US" sz="2000" b="1" dirty="0">
                <a:latin typeface="黑体" panose="02010609060101010101" pitchFamily="49" charset="-122"/>
                <a:ea typeface="黑体" panose="02010609060101010101" pitchFamily="49" charset="-122"/>
              </a:rPr>
              <a:t>的点。如果没有解析解的话，可以使用</a:t>
            </a:r>
            <a:r>
              <a:rPr lang="zh-CN" altLang="en-US" sz="2000" b="1" dirty="0">
                <a:solidFill>
                  <a:srgbClr val="FF0000"/>
                </a:solidFill>
                <a:latin typeface="黑体" panose="02010609060101010101" pitchFamily="49" charset="-122"/>
                <a:ea typeface="黑体" panose="02010609060101010101" pitchFamily="49" charset="-122"/>
              </a:rPr>
              <a:t>梯度下降或牛顿方法</a:t>
            </a:r>
            <a:r>
              <a:rPr lang="zh-CN" altLang="en-US" sz="2000" b="1" dirty="0">
                <a:latin typeface="黑体" panose="02010609060101010101" pitchFamily="49" charset="-122"/>
                <a:ea typeface="黑体" panose="02010609060101010101" pitchFamily="49" charset="-122"/>
              </a:rPr>
              <a:t>等迭代的手段来使</a:t>
            </a:r>
            <a:r>
              <a:rPr lang="en-US" altLang="zh-CN" sz="2000" b="1" dirty="0">
                <a:latin typeface="黑体" panose="02010609060101010101" pitchFamily="49" charset="-122"/>
                <a:ea typeface="黑体" panose="02010609060101010101" pitchFamily="49" charset="-122"/>
              </a:rPr>
              <a:t>x</a:t>
            </a:r>
            <a:r>
              <a:rPr lang="zh-CN" altLang="en-US" sz="2000" b="1" dirty="0">
                <a:latin typeface="黑体" panose="02010609060101010101" pitchFamily="49" charset="-122"/>
                <a:ea typeface="黑体" panose="02010609060101010101" pitchFamily="49" charset="-122"/>
              </a:rPr>
              <a:t>沿负梯度方向逐步逼近极小值点。</a:t>
            </a:r>
            <a:endParaRPr lang="en-US" altLang="zh-CN" sz="2000" b="1" dirty="0">
              <a:latin typeface="黑体" panose="02010609060101010101" pitchFamily="49" charset="-122"/>
              <a:ea typeface="黑体" panose="02010609060101010101" pitchFamily="49" charset="-122"/>
            </a:endParaRPr>
          </a:p>
          <a:p>
            <a:pPr>
              <a:lnSpc>
                <a:spcPct val="150000"/>
              </a:lnSpc>
            </a:pPr>
            <a:endParaRPr lang="en-US" altLang="en-US" sz="2000" b="1" dirty="0">
              <a:latin typeface="黑体" panose="02010609060101010101" pitchFamily="49" charset="-122"/>
              <a:ea typeface="黑体" panose="02010609060101010101" pitchFamily="49" charset="-122"/>
            </a:endParaRPr>
          </a:p>
          <a:p>
            <a:pPr>
              <a:lnSpc>
                <a:spcPct val="150000"/>
              </a:lnSpc>
            </a:pPr>
            <a:endParaRPr lang="en-US" altLang="en-US" sz="2000" b="1" dirty="0">
              <a:latin typeface="黑体" panose="02010609060101010101" pitchFamily="49" charset="-122"/>
              <a:ea typeface="黑体" panose="02010609060101010101" pitchFamily="49" charset="-122"/>
            </a:endParaRPr>
          </a:p>
          <a:p>
            <a:pPr>
              <a:lnSpc>
                <a:spcPct val="150000"/>
              </a:lnSpc>
            </a:pPr>
            <a:r>
              <a:rPr lang="zh-CN" altLang="en-US" sz="2000" b="1" dirty="0">
                <a:solidFill>
                  <a:srgbClr val="FF0000"/>
                </a:solidFill>
                <a:latin typeface="黑体" panose="02010609060101010101" pitchFamily="49" charset="-122"/>
                <a:ea typeface="黑体" panose="02010609060101010101" pitchFamily="49" charset="-122"/>
              </a:rPr>
              <a:t>等式约束</a:t>
            </a:r>
            <a:r>
              <a:rPr lang="zh-CN" altLang="en-US" sz="2000" b="1" dirty="0">
                <a:latin typeface="黑体" panose="02010609060101010101" pitchFamily="49" charset="-122"/>
                <a:ea typeface="黑体" panose="02010609060101010101" pitchFamily="49" charset="-122"/>
              </a:rPr>
              <a:t>：可以直接应用拉格朗日乘子法去求取最优值</a:t>
            </a:r>
            <a:endParaRPr lang="en-US" altLang="zh-CN" sz="2000" b="1" dirty="0">
              <a:latin typeface="黑体" panose="02010609060101010101" pitchFamily="49" charset="-122"/>
              <a:ea typeface="黑体" panose="02010609060101010101" pitchFamily="49" charset="-122"/>
            </a:endParaRPr>
          </a:p>
          <a:p>
            <a:pPr>
              <a:lnSpc>
                <a:spcPct val="150000"/>
              </a:lnSpc>
            </a:pPr>
            <a:r>
              <a:rPr lang="zh-CN" altLang="en-US" sz="2000" b="1" dirty="0">
                <a:solidFill>
                  <a:srgbClr val="FF0000"/>
                </a:solidFill>
                <a:latin typeface="黑体" panose="02010609060101010101" pitchFamily="49" charset="-122"/>
                <a:ea typeface="黑体" panose="02010609060101010101" pitchFamily="49" charset="-122"/>
              </a:rPr>
              <a:t>不等式约束</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可以转化为在满足 </a:t>
            </a:r>
            <a:r>
              <a:rPr lang="en-US" altLang="zh-CN" sz="2000" b="1" dirty="0">
                <a:latin typeface="黑体" panose="02010609060101010101" pitchFamily="49" charset="-122"/>
                <a:ea typeface="黑体" panose="02010609060101010101" pitchFamily="49" charset="-122"/>
              </a:rPr>
              <a:t>KKT </a:t>
            </a:r>
            <a:r>
              <a:rPr lang="zh-CN" altLang="en-US" sz="2000" b="1" dirty="0">
                <a:latin typeface="黑体" panose="02010609060101010101" pitchFamily="49" charset="-122"/>
                <a:ea typeface="黑体" panose="02010609060101010101" pitchFamily="49" charset="-122"/>
              </a:rPr>
              <a:t>约束条件下应用拉格朗日乘子法求解。</a:t>
            </a:r>
            <a:endParaRPr lang="en-US" altLang="zh-CN" sz="2000" b="1" dirty="0">
              <a:latin typeface="黑体" panose="02010609060101010101" pitchFamily="49" charset="-122"/>
              <a:ea typeface="黑体" panose="02010609060101010101" pitchFamily="49" charset="-122"/>
            </a:endParaRPr>
          </a:p>
          <a:p>
            <a:pPr>
              <a:lnSpc>
                <a:spcPct val="150000"/>
              </a:lnSpc>
            </a:pPr>
            <a:r>
              <a:rPr lang="zh-CN" altLang="en-US" sz="2000" b="1" dirty="0">
                <a:latin typeface="黑体" panose="02010609060101010101" pitchFamily="49" charset="-122"/>
                <a:ea typeface="黑体" panose="02010609060101010101" pitchFamily="49" charset="-122"/>
              </a:rPr>
              <a:t>拉格朗日求得的并不一定是最优解，只有在凸优化的情况下，才能保证得到的是最优解</a:t>
            </a:r>
            <a:r>
              <a:rPr lang="en-US" altLang="zh-CN" sz="2000" b="1" dirty="0">
                <a:latin typeface="黑体" panose="02010609060101010101" pitchFamily="49" charset="-122"/>
                <a:ea typeface="黑体" panose="02010609060101010101" pitchFamily="49" charset="-122"/>
              </a:rPr>
              <a:t>.</a:t>
            </a: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2119934" y="2328780"/>
            <a:ext cx="1962150" cy="838200"/>
          </a:xfrm>
          <a:prstGeom prst="rect">
            <a:avLst/>
          </a:prstGeom>
        </p:spPr>
      </p:pic>
      <p:pic>
        <p:nvPicPr>
          <p:cNvPr id="4" name="图片 3"/>
          <p:cNvPicPr>
            <a:picLocks noChangeAspect="1"/>
          </p:cNvPicPr>
          <p:nvPr/>
        </p:nvPicPr>
        <p:blipFill>
          <a:blip r:embed="rId3"/>
          <a:stretch>
            <a:fillRect/>
          </a:stretch>
        </p:blipFill>
        <p:spPr>
          <a:xfrm>
            <a:off x="5013774" y="2226902"/>
            <a:ext cx="2038350" cy="723900"/>
          </a:xfrm>
          <a:prstGeom prst="rect">
            <a:avLst/>
          </a:prstGeom>
        </p:spPr>
      </p:pic>
    </p:spTree>
    <p:extLst>
      <p:ext uri="{BB962C8B-B14F-4D97-AF65-F5344CB8AC3E}">
        <p14:creationId xmlns:p14="http://schemas.microsoft.com/office/powerpoint/2010/main" val="1075973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引子</a:t>
            </a:r>
          </a:p>
        </p:txBody>
      </p:sp>
      <p:sp>
        <p:nvSpPr>
          <p:cNvPr id="4" name="内容占位符 3"/>
          <p:cNvSpPr>
            <a:spLocks noGrp="1"/>
          </p:cNvSpPr>
          <p:nvPr>
            <p:ph idx="1"/>
          </p:nvPr>
        </p:nvSpPr>
        <p:spPr>
          <a:xfrm>
            <a:off x="232244" y="1114824"/>
            <a:ext cx="8616950" cy="451134"/>
          </a:xfrm>
        </p:spPr>
        <p:txBody>
          <a:bodyPr/>
          <a:lstStyle/>
          <a:p>
            <a:pPr marL="0" indent="0">
              <a:buNone/>
            </a:pPr>
            <a:r>
              <a:rPr lang="zh-CN" altLang="en-US" b="1" dirty="0">
                <a:latin typeface="黑体" panose="02010609060101010101" pitchFamily="49" charset="-122"/>
                <a:ea typeface="黑体" panose="02010609060101010101" pitchFamily="49" charset="-122"/>
              </a:rPr>
              <a:t>线性模型：在样本空间中寻找一个超平面</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将不同类别的样本分开</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cxnSp>
        <p:nvCxnSpPr>
          <p:cNvPr id="76" name="直接箭头连接符 75"/>
          <p:cNvCxnSpPr/>
          <p:nvPr/>
        </p:nvCxnSpPr>
        <p:spPr>
          <a:xfrm flipH="1" flipV="1">
            <a:off x="2921247" y="1916808"/>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2911529" y="4954308"/>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2695869" y="4856041"/>
            <a:ext cx="325369" cy="370972"/>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4229034" y="2634377"/>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4078700" y="3417659"/>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3871725" y="3227333"/>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3443810" y="3500276"/>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3656059" y="3713009"/>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4070846" y="3705925"/>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3554013" y="2684784"/>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5480113" y="40172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4872810" y="387890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4725497" y="454786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4326846" y="442403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5282993" y="437440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5337178"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4652186" y="428535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544135" y="377809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4936833" y="4217192"/>
            <a:ext cx="128045"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97" name="组合 96"/>
          <p:cNvGrpSpPr/>
          <p:nvPr/>
        </p:nvGrpSpPr>
        <p:grpSpPr>
          <a:xfrm>
            <a:off x="4744766" y="2492476"/>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4476697" y="2749872"/>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3343077" y="3887030"/>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3893531" y="2906559"/>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3465616" y="3179502"/>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5077901" y="452794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5205946" y="395211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5337178" y="356536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761789" y="3289825"/>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extLst>
              <p:ext uri="{D42A27DB-BD31-4B8C-83A1-F6EECF244321}">
                <p14:modId xmlns:p14="http://schemas.microsoft.com/office/powerpoint/2010/main" val="823800566"/>
              </p:ext>
            </p:extLst>
          </p:nvPr>
        </p:nvGraphicFramePr>
        <p:xfrm>
          <a:off x="5953517" y="5029948"/>
          <a:ext cx="263851" cy="260351"/>
        </p:xfrm>
        <a:graphic>
          <a:graphicData uri="http://schemas.openxmlformats.org/presentationml/2006/ole">
            <mc:AlternateContent xmlns:mc="http://schemas.openxmlformats.org/markup-compatibility/2006">
              <mc:Choice xmlns:v="urn:schemas-microsoft-com:vml" Requires="v">
                <p:oleObj spid="_x0000_s1550" name="Formula" r:id="rId3" imgW="137160" imgH="131040" progId="Equation.Ribbit">
                  <p:embed/>
                </p:oleObj>
              </mc:Choice>
              <mc:Fallback>
                <p:oleObj name="Formula" r:id="rId3" imgW="137160" imgH="131040" progId="Equation.Ribbit">
                  <p:embed/>
                  <p:pic>
                    <p:nvPicPr>
                      <p:cNvPr id="0" name=""/>
                      <p:cNvPicPr/>
                      <p:nvPr/>
                    </p:nvPicPr>
                    <p:blipFill>
                      <a:blip r:embed="rId4"/>
                      <a:stretch>
                        <a:fillRect/>
                      </a:stretch>
                    </p:blipFill>
                    <p:spPr>
                      <a:xfrm>
                        <a:off x="5953517" y="5029948"/>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extLst>
              <p:ext uri="{D42A27DB-BD31-4B8C-83A1-F6EECF244321}">
                <p14:modId xmlns:p14="http://schemas.microsoft.com/office/powerpoint/2010/main" val="3944999831"/>
              </p:ext>
            </p:extLst>
          </p:nvPr>
        </p:nvGraphicFramePr>
        <p:xfrm>
          <a:off x="2524511" y="2158332"/>
          <a:ext cx="273161" cy="260351"/>
        </p:xfrm>
        <a:graphic>
          <a:graphicData uri="http://schemas.openxmlformats.org/presentationml/2006/ole">
            <mc:AlternateContent xmlns:mc="http://schemas.openxmlformats.org/markup-compatibility/2006">
              <mc:Choice xmlns:v="urn:schemas-microsoft-com:vml" Requires="v">
                <p:oleObj spid="_x0000_s1551" name="Formula" r:id="rId5" imgW="141120" imgH="131040" progId="Equation.Ribbit">
                  <p:embed/>
                </p:oleObj>
              </mc:Choice>
              <mc:Fallback>
                <p:oleObj name="Formula" r:id="rId5" imgW="141120" imgH="131040" progId="Equation.Ribbit">
                  <p:embed/>
                  <p:pic>
                    <p:nvPicPr>
                      <p:cNvPr id="0" name=""/>
                      <p:cNvPicPr/>
                      <p:nvPr/>
                    </p:nvPicPr>
                    <p:blipFill>
                      <a:blip r:embed="rId6"/>
                      <a:stretch>
                        <a:fillRect/>
                      </a:stretch>
                    </p:blipFill>
                    <p:spPr>
                      <a:xfrm>
                        <a:off x="2524511" y="2158332"/>
                        <a:ext cx="273161" cy="260351"/>
                      </a:xfrm>
                      <a:prstGeom prst="rect">
                        <a:avLst/>
                      </a:prstGeom>
                    </p:spPr>
                  </p:pic>
                </p:oleObj>
              </mc:Fallback>
            </mc:AlternateContent>
          </a:graphicData>
        </a:graphic>
      </p:graphicFrame>
      <p:cxnSp>
        <p:nvCxnSpPr>
          <p:cNvPr id="64" name="直接连接符 63"/>
          <p:cNvCxnSpPr/>
          <p:nvPr/>
        </p:nvCxnSpPr>
        <p:spPr>
          <a:xfrm flipV="1">
            <a:off x="3635877" y="2411210"/>
            <a:ext cx="2317640" cy="2309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24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拉格朗日乘子法</a:t>
            </a:r>
          </a:p>
        </p:txBody>
      </p:sp>
      <p:sp>
        <p:nvSpPr>
          <p:cNvPr id="3" name="内容占位符 2"/>
          <p:cNvSpPr>
            <a:spLocks noGrp="1"/>
          </p:cNvSpPr>
          <p:nvPr>
            <p:ph idx="1"/>
          </p:nvPr>
        </p:nvSpPr>
        <p:spPr/>
        <p:txBody>
          <a:bodyPr>
            <a:normAutofit/>
          </a:bodyPr>
          <a:lstStyle/>
          <a:p>
            <a:pPr>
              <a:lnSpc>
                <a:spcPct val="150000"/>
              </a:lnSpc>
            </a:pPr>
            <a:r>
              <a:rPr lang="zh-CN" altLang="en-US" b="1" dirty="0">
                <a:latin typeface="黑体" panose="02010609060101010101" pitchFamily="49" charset="-122"/>
                <a:ea typeface="黑体" panose="02010609060101010101" pitchFamily="49" charset="-122"/>
              </a:rPr>
              <a:t>求解最小化问题，一个直观的想法是如果能够构造一个函数，使得该函数在可行解区域内与原目标函数完全一致，而在可行解区域外的数值非常大，甚至是无穷大，那么这个</a:t>
            </a:r>
            <a:r>
              <a:rPr lang="zh-CN" altLang="en-US" b="1" dirty="0">
                <a:solidFill>
                  <a:srgbClr val="FF0000"/>
                </a:solidFill>
                <a:latin typeface="黑体" panose="02010609060101010101" pitchFamily="49" charset="-122"/>
                <a:ea typeface="黑体" panose="02010609060101010101" pitchFamily="49" charset="-122"/>
              </a:rPr>
              <a:t>没有约束条件的新目标函数的优化问题</a:t>
            </a:r>
            <a:r>
              <a:rPr lang="zh-CN" altLang="en-US" b="1" dirty="0">
                <a:latin typeface="黑体" panose="02010609060101010101" pitchFamily="49" charset="-122"/>
                <a:ea typeface="黑体" panose="02010609060101010101" pitchFamily="49" charset="-122"/>
              </a:rPr>
              <a:t>就与</a:t>
            </a:r>
            <a:r>
              <a:rPr lang="zh-CN" altLang="en-US" b="1" dirty="0">
                <a:solidFill>
                  <a:srgbClr val="FF0000"/>
                </a:solidFill>
                <a:latin typeface="黑体" panose="02010609060101010101" pitchFamily="49" charset="-122"/>
                <a:ea typeface="黑体" panose="02010609060101010101" pitchFamily="49" charset="-122"/>
              </a:rPr>
              <a:t>原来有约束条件的原始目标函数的优化问题</a:t>
            </a:r>
            <a:r>
              <a:rPr lang="zh-CN" altLang="en-US" b="1" dirty="0">
                <a:latin typeface="黑体" panose="02010609060101010101" pitchFamily="49" charset="-122"/>
                <a:ea typeface="黑体" panose="02010609060101010101" pitchFamily="49" charset="-122"/>
              </a:rPr>
              <a:t>是等价的问题。</a:t>
            </a:r>
            <a:endParaRPr lang="en-US" altLang="zh-CN" b="1" dirty="0">
              <a:latin typeface="黑体" panose="02010609060101010101" pitchFamily="49" charset="-122"/>
              <a:ea typeface="黑体" panose="02010609060101010101" pitchFamily="49" charset="-122"/>
            </a:endParaRPr>
          </a:p>
          <a:p>
            <a:pPr>
              <a:lnSpc>
                <a:spcPct val="150000"/>
              </a:lnSpc>
            </a:pPr>
            <a:r>
              <a:rPr lang="zh-CN" altLang="en-US" b="1" dirty="0">
                <a:solidFill>
                  <a:srgbClr val="FF0000"/>
                </a:solidFill>
                <a:latin typeface="黑体" panose="02010609060101010101" pitchFamily="49" charset="-122"/>
                <a:ea typeface="黑体" panose="02010609060101010101" pitchFamily="49" charset="-122"/>
              </a:rPr>
              <a:t>使用拉格朗日方程的目的</a:t>
            </a:r>
            <a:r>
              <a:rPr lang="zh-CN" altLang="en-US" b="1" dirty="0">
                <a:latin typeface="黑体" panose="02010609060101010101" pitchFamily="49" charset="-122"/>
                <a:ea typeface="黑体" panose="02010609060101010101" pitchFamily="49" charset="-122"/>
              </a:rPr>
              <a:t>：约束条件放到目标函数中，从而将有约束优化问题转换为无约束优化问题。</a:t>
            </a:r>
            <a:endParaRPr lang="en-US" altLang="zh-CN" b="1" dirty="0">
              <a:latin typeface="黑体" panose="02010609060101010101" pitchFamily="49" charset="-122"/>
              <a:ea typeface="黑体" panose="02010609060101010101" pitchFamily="49" charset="-122"/>
            </a:endParaRPr>
          </a:p>
          <a:p>
            <a:endParaRPr lang="en-US" altLang="zh-CN" dirty="0"/>
          </a:p>
        </p:txBody>
      </p:sp>
    </p:spTree>
    <p:extLst>
      <p:ext uri="{BB962C8B-B14F-4D97-AF65-F5344CB8AC3E}">
        <p14:creationId xmlns:p14="http://schemas.microsoft.com/office/powerpoint/2010/main" val="207563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9069" y="0"/>
            <a:ext cx="7781718" cy="1972830"/>
          </a:xfrm>
          <a:prstGeom prst="rect">
            <a:avLst/>
          </a:prstGeom>
        </p:spPr>
      </p:pic>
      <p:pic>
        <p:nvPicPr>
          <p:cNvPr id="5" name="图片 4"/>
          <p:cNvPicPr>
            <a:picLocks noChangeAspect="1"/>
          </p:cNvPicPr>
          <p:nvPr/>
        </p:nvPicPr>
        <p:blipFill rotWithShape="1">
          <a:blip r:embed="rId3"/>
          <a:srcRect l="7927" t="42901" r="1892"/>
          <a:stretch/>
        </p:blipFill>
        <p:spPr>
          <a:xfrm>
            <a:off x="378182" y="1972830"/>
            <a:ext cx="7443491" cy="3345760"/>
          </a:xfrm>
          <a:prstGeom prst="rect">
            <a:avLst/>
          </a:prstGeom>
        </p:spPr>
      </p:pic>
      <p:pic>
        <p:nvPicPr>
          <p:cNvPr id="7" name="图片 6"/>
          <p:cNvPicPr>
            <a:picLocks noChangeAspect="1"/>
          </p:cNvPicPr>
          <p:nvPr/>
        </p:nvPicPr>
        <p:blipFill rotWithShape="1">
          <a:blip r:embed="rId3"/>
          <a:srcRect l="54414" t="11436" r="12613" b="67244"/>
          <a:stretch/>
        </p:blipFill>
        <p:spPr>
          <a:xfrm>
            <a:off x="5963479" y="4814678"/>
            <a:ext cx="3036849" cy="1393964"/>
          </a:xfrm>
          <a:prstGeom prst="rect">
            <a:avLst/>
          </a:prstGeom>
        </p:spPr>
      </p:pic>
    </p:spTree>
    <p:extLst>
      <p:ext uri="{BB962C8B-B14F-4D97-AF65-F5344CB8AC3E}">
        <p14:creationId xmlns:p14="http://schemas.microsoft.com/office/powerpoint/2010/main" val="62377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9427" y="5121611"/>
            <a:ext cx="9144000" cy="514672"/>
          </a:xfrm>
          <a:prstGeom prst="rect">
            <a:avLst/>
          </a:prstGeom>
        </p:spPr>
      </p:pic>
      <p:pic>
        <p:nvPicPr>
          <p:cNvPr id="2" name="图片 1"/>
          <p:cNvPicPr>
            <a:picLocks noChangeAspect="1"/>
          </p:cNvPicPr>
          <p:nvPr/>
        </p:nvPicPr>
        <p:blipFill rotWithShape="1">
          <a:blip r:embed="rId3"/>
          <a:srcRect l="29617" t="91413"/>
          <a:stretch/>
        </p:blipFill>
        <p:spPr>
          <a:xfrm>
            <a:off x="2895412" y="5724545"/>
            <a:ext cx="6288552" cy="407233"/>
          </a:xfrm>
          <a:prstGeom prst="rect">
            <a:avLst/>
          </a:prstGeom>
        </p:spPr>
      </p:pic>
      <p:grpSp>
        <p:nvGrpSpPr>
          <p:cNvPr id="4" name="组合 3">
            <a:extLst>
              <a:ext uri="{FF2B5EF4-FFF2-40B4-BE49-F238E27FC236}">
                <a16:creationId xmlns:a16="http://schemas.microsoft.com/office/drawing/2014/main" id="{90F2B9BA-E61B-441C-B6BA-E8B2A1ACF7B1}"/>
              </a:ext>
            </a:extLst>
          </p:cNvPr>
          <p:cNvGrpSpPr/>
          <p:nvPr/>
        </p:nvGrpSpPr>
        <p:grpSpPr>
          <a:xfrm>
            <a:off x="0" y="56167"/>
            <a:ext cx="9144000" cy="5154511"/>
            <a:chOff x="0" y="56167"/>
            <a:chExt cx="9144000" cy="5154511"/>
          </a:xfrm>
        </p:grpSpPr>
        <p:pic>
          <p:nvPicPr>
            <p:cNvPr id="6" name="图片 5"/>
            <p:cNvPicPr>
              <a:picLocks noChangeAspect="1"/>
            </p:cNvPicPr>
            <p:nvPr/>
          </p:nvPicPr>
          <p:blipFill>
            <a:blip r:embed="rId4"/>
            <a:stretch>
              <a:fillRect/>
            </a:stretch>
          </p:blipFill>
          <p:spPr>
            <a:xfrm>
              <a:off x="0" y="56167"/>
              <a:ext cx="9144000" cy="5154511"/>
            </a:xfrm>
            <a:prstGeom prst="rect">
              <a:avLst/>
            </a:prstGeom>
          </p:spPr>
        </p:pic>
        <p:sp>
          <p:nvSpPr>
            <p:cNvPr id="3" name="文本框 2">
              <a:extLst>
                <a:ext uri="{FF2B5EF4-FFF2-40B4-BE49-F238E27FC236}">
                  <a16:creationId xmlns:a16="http://schemas.microsoft.com/office/drawing/2014/main" id="{F28949A9-ABED-4AE5-A6F0-EDE9999191CA}"/>
                </a:ext>
              </a:extLst>
            </p:cNvPr>
            <p:cNvSpPr txBox="1"/>
            <p:nvPr/>
          </p:nvSpPr>
          <p:spPr>
            <a:xfrm>
              <a:off x="8295585" y="395923"/>
              <a:ext cx="245100" cy="369332"/>
            </a:xfrm>
            <a:prstGeom prst="rect">
              <a:avLst/>
            </a:prstGeom>
            <a:solidFill>
              <a:schemeClr val="bg1"/>
            </a:solid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h</a:t>
              </a:r>
              <a:endParaRPr lang="zh-CN" altLang="en-US"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65483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57188" y="214727"/>
            <a:ext cx="7886700" cy="570310"/>
          </a:xfrm>
        </p:spPr>
        <p:txBody>
          <a:bodyPr vert="horz" lIns="91440" tIns="45720" rIns="91440" bIns="45720" rtlCol="0" anchor="ctr">
            <a:normAutofit fontScale="90000"/>
          </a:bodyPr>
          <a:lstStyle/>
          <a:p>
            <a:r>
              <a:rPr lang="zh-CN" altLang="en-US" dirty="0">
                <a:latin typeface="黑体" panose="02010609060101010101" pitchFamily="49" charset="-122"/>
                <a:ea typeface="黑体" panose="02010609060101010101" pitchFamily="49" charset="-122"/>
              </a:rPr>
              <a:t>等式约束优化问题</a:t>
            </a:r>
            <a:endParaRPr altLang="zh-CN"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1298712" y="928236"/>
            <a:ext cx="4902477" cy="1297715"/>
          </a:xfrm>
          <a:prstGeom prst="rect">
            <a:avLst/>
          </a:prstGeom>
        </p:spPr>
      </p:pic>
      <p:pic>
        <p:nvPicPr>
          <p:cNvPr id="7" name="图片 6"/>
          <p:cNvPicPr>
            <a:picLocks noChangeAspect="1"/>
          </p:cNvPicPr>
          <p:nvPr/>
        </p:nvPicPr>
        <p:blipFill>
          <a:blip r:embed="rId3"/>
          <a:stretch>
            <a:fillRect/>
          </a:stretch>
        </p:blipFill>
        <p:spPr>
          <a:xfrm>
            <a:off x="119270" y="2422159"/>
            <a:ext cx="8693426" cy="3329285"/>
          </a:xfrm>
          <a:prstGeom prst="rect">
            <a:avLst/>
          </a:prstGeom>
        </p:spPr>
      </p:pic>
      <p:pic>
        <p:nvPicPr>
          <p:cNvPr id="8" name="图片 7"/>
          <p:cNvPicPr>
            <a:picLocks noChangeAspect="1"/>
          </p:cNvPicPr>
          <p:nvPr/>
        </p:nvPicPr>
        <p:blipFill>
          <a:blip r:embed="rId4"/>
          <a:stretch>
            <a:fillRect/>
          </a:stretch>
        </p:blipFill>
        <p:spPr>
          <a:xfrm>
            <a:off x="119270" y="5834274"/>
            <a:ext cx="8627165" cy="387587"/>
          </a:xfrm>
          <a:prstGeom prst="rect">
            <a:avLst/>
          </a:prstGeom>
        </p:spPr>
      </p:pic>
    </p:spTree>
    <p:extLst>
      <p:ext uri="{BB962C8B-B14F-4D97-AF65-F5344CB8AC3E}">
        <p14:creationId xmlns:p14="http://schemas.microsoft.com/office/powerpoint/2010/main" val="1454284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57188" y="214727"/>
            <a:ext cx="7886700" cy="570310"/>
          </a:xfrm>
        </p:spPr>
        <p:txBody>
          <a:bodyPr vert="horz" lIns="91440" tIns="45720" rIns="91440" bIns="45720" rtlCol="0" anchor="ctr">
            <a:normAutofit fontScale="90000"/>
          </a:bodyPr>
          <a:lstStyle/>
          <a:p>
            <a:r>
              <a:rPr lang="zh-CN" altLang="en-US" dirty="0">
                <a:latin typeface="黑体" panose="02010609060101010101" pitchFamily="49" charset="-122"/>
                <a:ea typeface="黑体" panose="02010609060101010101" pitchFamily="49" charset="-122"/>
              </a:rPr>
              <a:t>不等式约束优化问题</a:t>
            </a:r>
            <a:endParaRPr altLang="zh-CN"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5420138" y="301271"/>
            <a:ext cx="2518534" cy="967531"/>
          </a:xfrm>
          <a:prstGeom prst="rect">
            <a:avLst/>
          </a:prstGeom>
        </p:spPr>
      </p:pic>
      <p:pic>
        <p:nvPicPr>
          <p:cNvPr id="7" name="图片 6"/>
          <p:cNvPicPr>
            <a:picLocks noChangeAspect="1"/>
          </p:cNvPicPr>
          <p:nvPr/>
        </p:nvPicPr>
        <p:blipFill>
          <a:blip r:embed="rId3"/>
          <a:stretch>
            <a:fillRect/>
          </a:stretch>
        </p:blipFill>
        <p:spPr>
          <a:xfrm>
            <a:off x="357188" y="1518202"/>
            <a:ext cx="8285332" cy="5054875"/>
          </a:xfrm>
          <a:prstGeom prst="rect">
            <a:avLst/>
          </a:prstGeom>
        </p:spPr>
      </p:pic>
    </p:spTree>
    <p:extLst>
      <p:ext uri="{BB962C8B-B14F-4D97-AF65-F5344CB8AC3E}">
        <p14:creationId xmlns:p14="http://schemas.microsoft.com/office/powerpoint/2010/main" val="4228105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57188" y="214727"/>
            <a:ext cx="7886700" cy="570310"/>
          </a:xfrm>
        </p:spPr>
        <p:txBody>
          <a:bodyPr vert="horz" lIns="91440" tIns="45720" rIns="91440" bIns="45720" rtlCol="0" anchor="ctr">
            <a:normAutofit fontScale="90000"/>
          </a:bodyPr>
          <a:lstStyle/>
          <a:p>
            <a:r>
              <a:rPr lang="zh-CN" altLang="en-US" dirty="0">
                <a:latin typeface="黑体" panose="02010609060101010101" pitchFamily="49" charset="-122"/>
                <a:ea typeface="黑体" panose="02010609060101010101" pitchFamily="49" charset="-122"/>
              </a:rPr>
              <a:t>不等式约束优化问题</a:t>
            </a:r>
            <a:endParaRPr altLang="zh-CN"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225287" y="1054630"/>
            <a:ext cx="7898295" cy="1358394"/>
          </a:xfrm>
          <a:prstGeom prst="rect">
            <a:avLst/>
          </a:prstGeom>
        </p:spPr>
      </p:pic>
      <p:pic>
        <p:nvPicPr>
          <p:cNvPr id="3" name="图片 2"/>
          <p:cNvPicPr>
            <a:picLocks noChangeAspect="1"/>
          </p:cNvPicPr>
          <p:nvPr/>
        </p:nvPicPr>
        <p:blipFill>
          <a:blip r:embed="rId3"/>
          <a:stretch>
            <a:fillRect/>
          </a:stretch>
        </p:blipFill>
        <p:spPr>
          <a:xfrm>
            <a:off x="0" y="2482776"/>
            <a:ext cx="9144000" cy="3429702"/>
          </a:xfrm>
          <a:prstGeom prst="rect">
            <a:avLst/>
          </a:prstGeom>
        </p:spPr>
      </p:pic>
    </p:spTree>
    <p:extLst>
      <p:ext uri="{BB962C8B-B14F-4D97-AF65-F5344CB8AC3E}">
        <p14:creationId xmlns:p14="http://schemas.microsoft.com/office/powerpoint/2010/main" val="2942343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25213" y="186446"/>
            <a:ext cx="7886700" cy="570310"/>
          </a:xfrm>
        </p:spPr>
        <p:txBody>
          <a:bodyPr vert="horz" lIns="91440" tIns="45720" rIns="91440" bIns="45720" rtlCol="0" anchor="ctr">
            <a:normAutofit fontScale="90000"/>
          </a:bodyPr>
          <a:lstStyle/>
          <a:p>
            <a:r>
              <a:rPr lang="zh-CN" altLang="en-US" dirty="0">
                <a:latin typeface="黑体" panose="02010609060101010101" pitchFamily="49" charset="-122"/>
                <a:ea typeface="黑体" panose="02010609060101010101" pitchFamily="49" charset="-122"/>
              </a:rPr>
              <a:t>不等式约束优化问题</a:t>
            </a:r>
            <a:endParaRPr altLang="zh-CN"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0" y="1272279"/>
            <a:ext cx="9144000" cy="3988833"/>
          </a:xfrm>
          <a:prstGeom prst="rect">
            <a:avLst/>
          </a:prstGeom>
        </p:spPr>
      </p:pic>
    </p:spTree>
    <p:extLst>
      <p:ext uri="{BB962C8B-B14F-4D97-AF65-F5344CB8AC3E}">
        <p14:creationId xmlns:p14="http://schemas.microsoft.com/office/powerpoint/2010/main" val="3051900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60211" y="390940"/>
            <a:ext cx="8167562" cy="5787340"/>
          </a:xfrm>
          <a:prstGeom prst="rect">
            <a:avLst/>
          </a:prstGeom>
        </p:spPr>
      </p:pic>
    </p:spTree>
    <p:extLst>
      <p:ext uri="{BB962C8B-B14F-4D97-AF65-F5344CB8AC3E}">
        <p14:creationId xmlns:p14="http://schemas.microsoft.com/office/powerpoint/2010/main" val="4279167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57188" y="214727"/>
            <a:ext cx="7886700" cy="570310"/>
          </a:xfrm>
        </p:spPr>
        <p:txBody>
          <a:bodyPr vert="horz" lIns="91440" tIns="45720" rIns="91440" bIns="45720" rtlCol="0" anchor="ctr">
            <a:normAutofit fontScale="90000"/>
          </a:bodyPr>
          <a:lstStyle/>
          <a:p>
            <a:r>
              <a:rPr lang="zh-CN" altLang="en-US" dirty="0">
                <a:latin typeface="黑体" panose="02010609060101010101" pitchFamily="49" charset="-122"/>
                <a:ea typeface="黑体" panose="02010609060101010101" pitchFamily="49" charset="-122"/>
              </a:rPr>
              <a:t>不等式约束优化问题</a:t>
            </a:r>
            <a:endParaRPr altLang="zh-CN"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86139" y="1527783"/>
            <a:ext cx="9144000" cy="3179581"/>
          </a:xfrm>
          <a:prstGeom prst="rect">
            <a:avLst/>
          </a:prstGeom>
        </p:spPr>
      </p:pic>
    </p:spTree>
    <p:extLst>
      <p:ext uri="{BB962C8B-B14F-4D97-AF65-F5344CB8AC3E}">
        <p14:creationId xmlns:p14="http://schemas.microsoft.com/office/powerpoint/2010/main" val="268584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57188" y="214727"/>
            <a:ext cx="7886700" cy="570310"/>
          </a:xfrm>
        </p:spPr>
        <p:txBody>
          <a:bodyPr vert="horz" lIns="91440" tIns="45720" rIns="91440" bIns="45720" rtlCol="0" anchor="ctr">
            <a:normAutofit fontScale="90000"/>
          </a:bodyPr>
          <a:lstStyle/>
          <a:p>
            <a:r>
              <a:rPr lang="zh-CN" altLang="en-US" dirty="0">
                <a:latin typeface="黑体" panose="02010609060101010101" pitchFamily="49" charset="-122"/>
                <a:ea typeface="黑体" panose="02010609060101010101" pitchFamily="49" charset="-122"/>
              </a:rPr>
              <a:t>不等式约束优化问题</a:t>
            </a:r>
            <a:endParaRPr altLang="zh-CN"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0" y="1592475"/>
            <a:ext cx="9144000" cy="2838161"/>
          </a:xfrm>
          <a:prstGeom prst="rect">
            <a:avLst/>
          </a:prstGeom>
        </p:spPr>
      </p:pic>
      <p:pic>
        <p:nvPicPr>
          <p:cNvPr id="4" name="图片 3"/>
          <p:cNvPicPr>
            <a:picLocks noChangeAspect="1"/>
          </p:cNvPicPr>
          <p:nvPr/>
        </p:nvPicPr>
        <p:blipFill>
          <a:blip r:embed="rId3"/>
          <a:stretch>
            <a:fillRect/>
          </a:stretch>
        </p:blipFill>
        <p:spPr>
          <a:xfrm>
            <a:off x="0" y="4804121"/>
            <a:ext cx="9144000" cy="433953"/>
          </a:xfrm>
          <a:prstGeom prst="rect">
            <a:avLst/>
          </a:prstGeom>
        </p:spPr>
      </p:pic>
    </p:spTree>
    <p:extLst>
      <p:ext uri="{BB962C8B-B14F-4D97-AF65-F5344CB8AC3E}">
        <p14:creationId xmlns:p14="http://schemas.microsoft.com/office/powerpoint/2010/main" val="3026780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引子</a:t>
            </a:r>
          </a:p>
        </p:txBody>
      </p:sp>
      <p:sp>
        <p:nvSpPr>
          <p:cNvPr id="4" name="内容占位符 3"/>
          <p:cNvSpPr>
            <a:spLocks noGrp="1"/>
          </p:cNvSpPr>
          <p:nvPr>
            <p:ph idx="1"/>
          </p:nvPr>
        </p:nvSpPr>
        <p:spPr>
          <a:xfrm>
            <a:off x="232244" y="1114824"/>
            <a:ext cx="8616950" cy="451134"/>
          </a:xfrm>
        </p:spPr>
        <p:txBody>
          <a:bodyPr/>
          <a:lstStyle/>
          <a:p>
            <a:pPr marL="0" indent="0">
              <a:buNone/>
            </a:pPr>
            <a:r>
              <a:rPr lang="en-US" altLang="zh-CN" b="1" dirty="0">
                <a:latin typeface="黑体" panose="02010609060101010101" pitchFamily="49" charset="-122"/>
                <a:ea typeface="黑体" panose="02010609060101010101" pitchFamily="49" charset="-122"/>
              </a:rPr>
              <a:t>-Q:</a:t>
            </a:r>
            <a:r>
              <a:rPr lang="zh-CN" altLang="en-US" b="1" dirty="0">
                <a:latin typeface="黑体" panose="02010609060101010101" pitchFamily="49" charset="-122"/>
                <a:ea typeface="黑体" panose="02010609060101010101" pitchFamily="49" charset="-122"/>
              </a:rPr>
              <a:t>将训练样本分开的超平面可能有很多</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哪一个好呢</a:t>
            </a:r>
            <a:r>
              <a:rPr lang="en-US" altLang="zh-CN" b="1" dirty="0">
                <a:latin typeface="黑体" panose="02010609060101010101" pitchFamily="49" charset="-122"/>
                <a:ea typeface="黑体" panose="02010609060101010101" pitchFamily="49" charset="-122"/>
              </a:rPr>
              <a:t>? </a:t>
            </a:r>
          </a:p>
        </p:txBody>
      </p:sp>
      <p:cxnSp>
        <p:nvCxnSpPr>
          <p:cNvPr id="76" name="直接箭头连接符 75"/>
          <p:cNvCxnSpPr/>
          <p:nvPr/>
        </p:nvCxnSpPr>
        <p:spPr>
          <a:xfrm flipH="1" flipV="1">
            <a:off x="2921247" y="1916808"/>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2911529" y="4954308"/>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2695869" y="4856041"/>
            <a:ext cx="325369" cy="370972"/>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4229034" y="2634377"/>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4078700" y="3417659"/>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3871725" y="3227333"/>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3443810" y="3500276"/>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3656059" y="3713009"/>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4070846" y="3705925"/>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3554013" y="2684784"/>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5480113" y="40172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4872810" y="387890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4725497" y="454786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4326846" y="442403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5282993" y="437440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5337178"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4652186" y="428535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544135" y="377809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4936833"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flipH="1">
            <a:off x="3146627" y="2995155"/>
            <a:ext cx="3115757" cy="1271813"/>
          </a:xfrm>
          <a:prstGeom prst="line">
            <a:avLst/>
          </a:prstGeom>
          <a:ln w="9525"/>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flipV="1">
            <a:off x="3635877" y="2411210"/>
            <a:ext cx="2317640" cy="2309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4744766" y="2492476"/>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4476697" y="2749872"/>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3343077" y="3887030"/>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3893531" y="2906559"/>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3465616" y="3179502"/>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5077901" y="452794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5205946" y="395211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5337178" y="356536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761789" y="3289825"/>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nvGraphicFramePr>
        <p:xfrm>
          <a:off x="5953517" y="5029948"/>
          <a:ext cx="263851" cy="260351"/>
        </p:xfrm>
        <a:graphic>
          <a:graphicData uri="http://schemas.openxmlformats.org/presentationml/2006/ole">
            <mc:AlternateContent xmlns:mc="http://schemas.openxmlformats.org/markup-compatibility/2006">
              <mc:Choice xmlns:v="urn:schemas-microsoft-com:vml" Requires="v">
                <p:oleObj spid="_x0000_s15622" name="Formula" r:id="rId3" imgW="137160" imgH="131040" progId="Equation.Ribbit">
                  <p:embed/>
                </p:oleObj>
              </mc:Choice>
              <mc:Fallback>
                <p:oleObj name="Formula" r:id="rId3" imgW="137160" imgH="131040" progId="Equation.Ribbit">
                  <p:embed/>
                  <p:pic>
                    <p:nvPicPr>
                      <p:cNvPr id="106" name="对象 105"/>
                      <p:cNvPicPr/>
                      <p:nvPr/>
                    </p:nvPicPr>
                    <p:blipFill>
                      <a:blip r:embed="rId4"/>
                      <a:stretch>
                        <a:fillRect/>
                      </a:stretch>
                    </p:blipFill>
                    <p:spPr>
                      <a:xfrm>
                        <a:off x="5953517" y="5029948"/>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2524511" y="2158332"/>
          <a:ext cx="273161" cy="260351"/>
        </p:xfrm>
        <a:graphic>
          <a:graphicData uri="http://schemas.openxmlformats.org/presentationml/2006/ole">
            <mc:AlternateContent xmlns:mc="http://schemas.openxmlformats.org/markup-compatibility/2006">
              <mc:Choice xmlns:v="urn:schemas-microsoft-com:vml" Requires="v">
                <p:oleObj spid="_x0000_s15623" name="Formula" r:id="rId5" imgW="141120" imgH="131040" progId="Equation.Ribbit">
                  <p:embed/>
                </p:oleObj>
              </mc:Choice>
              <mc:Fallback>
                <p:oleObj name="Formula" r:id="rId5" imgW="141120" imgH="131040" progId="Equation.Ribbit">
                  <p:embed/>
                  <p:pic>
                    <p:nvPicPr>
                      <p:cNvPr id="107" name="对象 106"/>
                      <p:cNvPicPr/>
                      <p:nvPr/>
                    </p:nvPicPr>
                    <p:blipFill>
                      <a:blip r:embed="rId6"/>
                      <a:stretch>
                        <a:fillRect/>
                      </a:stretch>
                    </p:blipFill>
                    <p:spPr>
                      <a:xfrm>
                        <a:off x="2524511" y="2158332"/>
                        <a:ext cx="273161" cy="260351"/>
                      </a:xfrm>
                      <a:prstGeom prst="rect">
                        <a:avLst/>
                      </a:prstGeom>
                    </p:spPr>
                  </p:pic>
                </p:oleObj>
              </mc:Fallback>
            </mc:AlternateContent>
          </a:graphicData>
        </a:graphic>
      </p:graphicFrame>
      <p:cxnSp>
        <p:nvCxnSpPr>
          <p:cNvPr id="108" name="直接连接符 107"/>
          <p:cNvCxnSpPr/>
          <p:nvPr/>
        </p:nvCxnSpPr>
        <p:spPr>
          <a:xfrm flipH="1">
            <a:off x="4021576" y="2158332"/>
            <a:ext cx="1120348" cy="2603678"/>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flipH="1">
            <a:off x="3784199" y="2524844"/>
            <a:ext cx="2304807" cy="2299766"/>
          </a:xfrm>
          <a:prstGeom prst="line">
            <a:avLst/>
          </a:prstGeom>
          <a:ln w="9525"/>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H="1">
            <a:off x="3377611" y="2298904"/>
            <a:ext cx="2408275" cy="2290645"/>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952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间隔与支持向量</a:t>
            </a:r>
          </a:p>
        </p:txBody>
      </p:sp>
      <p:sp>
        <p:nvSpPr>
          <p:cNvPr id="4" name="内容占位符 3"/>
          <p:cNvSpPr>
            <a:spLocks noGrp="1"/>
          </p:cNvSpPr>
          <p:nvPr>
            <p:ph idx="1"/>
          </p:nvPr>
        </p:nvSpPr>
        <p:spPr>
          <a:xfrm>
            <a:off x="202173" y="1339029"/>
            <a:ext cx="8616950" cy="451134"/>
          </a:xfrm>
        </p:spPr>
        <p:txBody>
          <a:bodyPr/>
          <a:lstStyle/>
          <a:p>
            <a:pPr marL="0" indent="0">
              <a:buNone/>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超平面方程</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sp>
        <p:nvSpPr>
          <p:cNvPr id="69" name="内容占位符 3"/>
          <p:cNvSpPr txBox="1">
            <a:spLocks/>
          </p:cNvSpPr>
          <p:nvPr/>
        </p:nvSpPr>
        <p:spPr>
          <a:xfrm>
            <a:off x="7066078" y="2349045"/>
            <a:ext cx="778769"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rgbClr val="FF0000"/>
                </a:solidFill>
                <a:latin typeface="黑体" panose="02010609060101010101" pitchFamily="49" charset="-122"/>
                <a:ea typeface="黑体" panose="02010609060101010101" pitchFamily="49" charset="-122"/>
              </a:rPr>
              <a:t>间隔</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760" y="1308221"/>
            <a:ext cx="1615580" cy="335309"/>
          </a:xfrm>
          <a:prstGeom prst="rect">
            <a:avLst/>
          </a:prstGeom>
        </p:spPr>
      </p:pic>
      <p:cxnSp>
        <p:nvCxnSpPr>
          <p:cNvPr id="153" name="直接箭头连接符 152"/>
          <p:cNvCxnSpPr/>
          <p:nvPr/>
        </p:nvCxnSpPr>
        <p:spPr>
          <a:xfrm flipH="1" flipV="1">
            <a:off x="2678982" y="2206222"/>
            <a:ext cx="0" cy="312160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a:off x="2668639" y="5327903"/>
            <a:ext cx="3815968"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55" name="文本框 154"/>
          <p:cNvSpPr txBox="1"/>
          <p:nvPr/>
        </p:nvSpPr>
        <p:spPr>
          <a:xfrm>
            <a:off x="2439101" y="5226913"/>
            <a:ext cx="346307" cy="381254"/>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156" name="组合 155"/>
          <p:cNvGrpSpPr/>
          <p:nvPr/>
        </p:nvGrpSpPr>
        <p:grpSpPr>
          <a:xfrm>
            <a:off x="4070926" y="2943678"/>
            <a:ext cx="136285" cy="133783"/>
            <a:chOff x="5476803" y="2392530"/>
            <a:chExt cx="108000" cy="108000"/>
          </a:xfrm>
        </p:grpSpPr>
        <p:cxnSp>
          <p:nvCxnSpPr>
            <p:cNvPr id="222" name="直接连接符 22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7" name="组合 156"/>
          <p:cNvGrpSpPr/>
          <p:nvPr/>
        </p:nvGrpSpPr>
        <p:grpSpPr>
          <a:xfrm>
            <a:off x="3910918" y="3748667"/>
            <a:ext cx="136285" cy="133783"/>
            <a:chOff x="5476803" y="2392530"/>
            <a:chExt cx="108000" cy="108000"/>
          </a:xfrm>
        </p:grpSpPr>
        <p:cxnSp>
          <p:nvCxnSpPr>
            <p:cNvPr id="220" name="直接连接符 2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8" name="组合 157"/>
          <p:cNvGrpSpPr/>
          <p:nvPr/>
        </p:nvGrpSpPr>
        <p:grpSpPr>
          <a:xfrm>
            <a:off x="3690624" y="3553066"/>
            <a:ext cx="136285" cy="133783"/>
            <a:chOff x="5476803" y="2392530"/>
            <a:chExt cx="108000" cy="108000"/>
          </a:xfrm>
        </p:grpSpPr>
        <p:cxnSp>
          <p:nvCxnSpPr>
            <p:cNvPr id="218" name="直接连接符 2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9" name="组合 158"/>
          <p:cNvGrpSpPr/>
          <p:nvPr/>
        </p:nvGrpSpPr>
        <p:grpSpPr>
          <a:xfrm>
            <a:off x="3235172" y="3833574"/>
            <a:ext cx="136285" cy="133783"/>
            <a:chOff x="5476803" y="2392530"/>
            <a:chExt cx="108000" cy="108000"/>
          </a:xfrm>
        </p:grpSpPr>
        <p:cxnSp>
          <p:nvCxnSpPr>
            <p:cNvPr id="216" name="直接连接符 2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0" name="组合 159"/>
          <p:cNvGrpSpPr/>
          <p:nvPr/>
        </p:nvGrpSpPr>
        <p:grpSpPr>
          <a:xfrm>
            <a:off x="3461079" y="4052203"/>
            <a:ext cx="136285" cy="133783"/>
            <a:chOff x="5476803" y="2392530"/>
            <a:chExt cx="108000" cy="108000"/>
          </a:xfrm>
        </p:grpSpPr>
        <p:cxnSp>
          <p:nvCxnSpPr>
            <p:cNvPr id="214" name="直接连接符 2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1" name="组合 160"/>
          <p:cNvGrpSpPr/>
          <p:nvPr/>
        </p:nvGrpSpPr>
        <p:grpSpPr>
          <a:xfrm>
            <a:off x="3902558" y="4044922"/>
            <a:ext cx="136285" cy="133783"/>
            <a:chOff x="5476803" y="2392530"/>
            <a:chExt cx="108000" cy="108000"/>
          </a:xfrm>
        </p:grpSpPr>
        <p:cxnSp>
          <p:nvCxnSpPr>
            <p:cNvPr id="212" name="直接连接符 2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2" name="组合 161"/>
          <p:cNvGrpSpPr/>
          <p:nvPr/>
        </p:nvGrpSpPr>
        <p:grpSpPr>
          <a:xfrm>
            <a:off x="3352467" y="2995482"/>
            <a:ext cx="136285" cy="133783"/>
            <a:chOff x="5476803" y="2392530"/>
            <a:chExt cx="108000" cy="108000"/>
          </a:xfrm>
        </p:grpSpPr>
        <p:cxnSp>
          <p:nvCxnSpPr>
            <p:cNvPr id="210" name="直接连接符 2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63" name="直接连接符 162"/>
          <p:cNvCxnSpPr/>
          <p:nvPr/>
        </p:nvCxnSpPr>
        <p:spPr>
          <a:xfrm>
            <a:off x="5402512" y="436483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4756130" y="4222693"/>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4599337" y="491020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4175032" y="478293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192707" y="473192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250379"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521308" y="464040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5470654" y="4119094"/>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4824272"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flipV="1">
            <a:off x="3439599" y="2714325"/>
            <a:ext cx="2466781" cy="2373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73" name="组合 172"/>
          <p:cNvGrpSpPr/>
          <p:nvPr/>
        </p:nvGrpSpPr>
        <p:grpSpPr>
          <a:xfrm>
            <a:off x="4619845" y="2797844"/>
            <a:ext cx="136285" cy="133783"/>
            <a:chOff x="5476803" y="2392530"/>
            <a:chExt cx="108000" cy="108000"/>
          </a:xfrm>
        </p:grpSpPr>
        <p:cxnSp>
          <p:nvCxnSpPr>
            <p:cNvPr id="208" name="直接连接符 20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4" name="组合 173"/>
          <p:cNvGrpSpPr/>
          <p:nvPr/>
        </p:nvGrpSpPr>
        <p:grpSpPr>
          <a:xfrm>
            <a:off x="4334526" y="3062373"/>
            <a:ext cx="136285" cy="133783"/>
            <a:chOff x="5476803" y="2392530"/>
            <a:chExt cx="108000" cy="108000"/>
          </a:xfrm>
        </p:grpSpPr>
        <p:cxnSp>
          <p:nvCxnSpPr>
            <p:cNvPr id="206" name="直接连接符 20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5" name="组合 174"/>
          <p:cNvGrpSpPr/>
          <p:nvPr/>
        </p:nvGrpSpPr>
        <p:grpSpPr>
          <a:xfrm>
            <a:off x="3127957" y="4231047"/>
            <a:ext cx="136285" cy="133783"/>
            <a:chOff x="5476803" y="2392530"/>
            <a:chExt cx="108000" cy="108000"/>
          </a:xfrm>
        </p:grpSpPr>
        <p:cxnSp>
          <p:nvCxnSpPr>
            <p:cNvPr id="204" name="直接连接符 2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6" name="组合 175"/>
          <p:cNvGrpSpPr/>
          <p:nvPr/>
        </p:nvGrpSpPr>
        <p:grpSpPr>
          <a:xfrm>
            <a:off x="3713833" y="3223402"/>
            <a:ext cx="136285" cy="133783"/>
            <a:chOff x="5476803" y="2392530"/>
            <a:chExt cx="108000" cy="108000"/>
          </a:xfrm>
        </p:grpSpPr>
        <p:cxnSp>
          <p:nvCxnSpPr>
            <p:cNvPr id="202" name="直接连接符 20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7" name="组合 176"/>
          <p:cNvGrpSpPr/>
          <p:nvPr/>
        </p:nvGrpSpPr>
        <p:grpSpPr>
          <a:xfrm>
            <a:off x="3258381" y="3503910"/>
            <a:ext cx="136285" cy="133783"/>
            <a:chOff x="5476803" y="2392530"/>
            <a:chExt cx="108000" cy="108000"/>
          </a:xfrm>
        </p:grpSpPr>
        <p:cxnSp>
          <p:nvCxnSpPr>
            <p:cNvPr id="200" name="直接连接符 19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8" name="直接连接符 177"/>
          <p:cNvCxnSpPr/>
          <p:nvPr/>
        </p:nvCxnSpPr>
        <p:spPr>
          <a:xfrm>
            <a:off x="4974418" y="488972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a:off x="5110703" y="429793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接连接符 179"/>
          <p:cNvCxnSpPr/>
          <p:nvPr/>
        </p:nvCxnSpPr>
        <p:spPr>
          <a:xfrm>
            <a:off x="5250379" y="390046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a:off x="5702314" y="3617291"/>
            <a:ext cx="13628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82" name="对象 181"/>
          <p:cNvGraphicFramePr>
            <a:graphicFrameLocks noChangeAspect="1"/>
          </p:cNvGraphicFramePr>
          <p:nvPr/>
        </p:nvGraphicFramePr>
        <p:xfrm>
          <a:off x="5906380" y="5405640"/>
          <a:ext cx="280830" cy="267566"/>
        </p:xfrm>
        <a:graphic>
          <a:graphicData uri="http://schemas.openxmlformats.org/presentationml/2006/ole">
            <mc:AlternateContent xmlns:mc="http://schemas.openxmlformats.org/markup-compatibility/2006">
              <mc:Choice xmlns:v="urn:schemas-microsoft-com:vml" Requires="v">
                <p:oleObj spid="_x0000_s2574" name="Formula" r:id="rId4" imgW="137160" imgH="131040" progId="Equation.Ribbit">
                  <p:embed/>
                </p:oleObj>
              </mc:Choice>
              <mc:Fallback>
                <p:oleObj name="Formula" r:id="rId4" imgW="137160" imgH="131040" progId="Equation.Ribbit">
                  <p:embed/>
                  <p:pic>
                    <p:nvPicPr>
                      <p:cNvPr id="0" name=""/>
                      <p:cNvPicPr/>
                      <p:nvPr/>
                    </p:nvPicPr>
                    <p:blipFill>
                      <a:blip r:embed="rId5"/>
                      <a:stretch>
                        <a:fillRect/>
                      </a:stretch>
                    </p:blipFill>
                    <p:spPr>
                      <a:xfrm>
                        <a:off x="5906380" y="5405640"/>
                        <a:ext cx="280830" cy="267566"/>
                      </a:xfrm>
                      <a:prstGeom prst="rect">
                        <a:avLst/>
                      </a:prstGeom>
                    </p:spPr>
                  </p:pic>
                </p:oleObj>
              </mc:Fallback>
            </mc:AlternateContent>
          </a:graphicData>
        </a:graphic>
      </p:graphicFrame>
      <p:graphicFrame>
        <p:nvGraphicFramePr>
          <p:cNvPr id="183" name="对象 182"/>
          <p:cNvGraphicFramePr>
            <a:graphicFrameLocks noChangeAspect="1"/>
          </p:cNvGraphicFramePr>
          <p:nvPr/>
        </p:nvGraphicFramePr>
        <p:xfrm>
          <a:off x="2256716" y="2454439"/>
          <a:ext cx="290739" cy="267566"/>
        </p:xfrm>
        <a:graphic>
          <a:graphicData uri="http://schemas.openxmlformats.org/presentationml/2006/ole">
            <mc:AlternateContent xmlns:mc="http://schemas.openxmlformats.org/markup-compatibility/2006">
              <mc:Choice xmlns:v="urn:schemas-microsoft-com:vml" Requires="v">
                <p:oleObj spid="_x0000_s2575" name="Formula" r:id="rId6" imgW="141120" imgH="131040" progId="Equation.Ribbit">
                  <p:embed/>
                </p:oleObj>
              </mc:Choice>
              <mc:Fallback>
                <p:oleObj name="Formula" r:id="rId6" imgW="141120" imgH="131040" progId="Equation.Ribbit">
                  <p:embed/>
                  <p:pic>
                    <p:nvPicPr>
                      <p:cNvPr id="0" name=""/>
                      <p:cNvPicPr/>
                      <p:nvPr/>
                    </p:nvPicPr>
                    <p:blipFill>
                      <a:blip r:embed="rId7"/>
                      <a:stretch>
                        <a:fillRect/>
                      </a:stretch>
                    </p:blipFill>
                    <p:spPr>
                      <a:xfrm>
                        <a:off x="2256716" y="2454439"/>
                        <a:ext cx="290739" cy="267566"/>
                      </a:xfrm>
                      <a:prstGeom prst="rect">
                        <a:avLst/>
                      </a:prstGeom>
                    </p:spPr>
                  </p:pic>
                </p:oleObj>
              </mc:Fallback>
            </mc:AlternateContent>
          </a:graphicData>
        </a:graphic>
      </p:graphicFrame>
      <p:cxnSp>
        <p:nvCxnSpPr>
          <p:cNvPr id="184" name="直接连接符 183"/>
          <p:cNvCxnSpPr/>
          <p:nvPr/>
        </p:nvCxnSpPr>
        <p:spPr>
          <a:xfrm flipV="1">
            <a:off x="3728068" y="2903108"/>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3239273" y="2450816"/>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3850897" y="3997776"/>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4123340" y="4674248"/>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a:off x="4716304" y="4107900"/>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右大括号 173"/>
          <p:cNvSpPr/>
          <p:nvPr/>
        </p:nvSpPr>
        <p:spPr>
          <a:xfrm rot="19020000">
            <a:off x="5865858" y="2347436"/>
            <a:ext cx="181713" cy="668916"/>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0" fmla="*/ 0 w 155449"/>
              <a:gd name="connsiteY0" fmla="*/ 0 h 914400"/>
              <a:gd name="connsiteX1" fmla="*/ 77724 w 155449"/>
              <a:gd name="connsiteY1" fmla="*/ 12953 h 914400"/>
              <a:gd name="connsiteX2" fmla="*/ 77724 w 155449"/>
              <a:gd name="connsiteY2" fmla="*/ 444247 h 914400"/>
              <a:gd name="connsiteX3" fmla="*/ 155448 w 155449"/>
              <a:gd name="connsiteY3" fmla="*/ 457200 h 914400"/>
              <a:gd name="connsiteX4" fmla="*/ 77724 w 155449"/>
              <a:gd name="connsiteY4" fmla="*/ 470153 h 914400"/>
              <a:gd name="connsiteX5" fmla="*/ 77724 w 155449"/>
              <a:gd name="connsiteY5" fmla="*/ 901447 h 914400"/>
              <a:gd name="connsiteX6" fmla="*/ 0 w 155449"/>
              <a:gd name="connsiteY6" fmla="*/ 914400 h 914400"/>
              <a:gd name="connsiteX7" fmla="*/ 0 w 155449"/>
              <a:gd name="connsiteY7" fmla="*/ 0 h 914400"/>
              <a:gd name="connsiteX0" fmla="*/ 0 w 155449"/>
              <a:gd name="connsiteY0" fmla="*/ 0 h 914400"/>
              <a:gd name="connsiteX1" fmla="*/ 77724 w 155449"/>
              <a:gd name="connsiteY1" fmla="*/ 12953 h 914400"/>
              <a:gd name="connsiteX2" fmla="*/ 77724 w 155449"/>
              <a:gd name="connsiteY2" fmla="*/ 444247 h 914400"/>
              <a:gd name="connsiteX3" fmla="*/ 155448 w 155449"/>
              <a:gd name="connsiteY3" fmla="*/ 457200 h 914400"/>
              <a:gd name="connsiteX4" fmla="*/ 75681 w 155449"/>
              <a:gd name="connsiteY4" fmla="*/ 482121 h 914400"/>
              <a:gd name="connsiteX5" fmla="*/ 77724 w 155449"/>
              <a:gd name="connsiteY5" fmla="*/ 901447 h 914400"/>
              <a:gd name="connsiteX6" fmla="*/ 0 w 155449"/>
              <a:gd name="connsiteY6" fmla="*/ 914400 h 914400"/>
              <a:gd name="connsiteX0" fmla="*/ 0 w 155451"/>
              <a:gd name="connsiteY0" fmla="*/ 0 h 914400"/>
              <a:gd name="connsiteX1" fmla="*/ 77724 w 155451"/>
              <a:gd name="connsiteY1" fmla="*/ 12953 h 914400"/>
              <a:gd name="connsiteX2" fmla="*/ 77724 w 155451"/>
              <a:gd name="connsiteY2" fmla="*/ 444247 h 914400"/>
              <a:gd name="connsiteX3" fmla="*/ 155448 w 155451"/>
              <a:gd name="connsiteY3" fmla="*/ 457200 h 914400"/>
              <a:gd name="connsiteX4" fmla="*/ 77724 w 155451"/>
              <a:gd name="connsiteY4" fmla="*/ 470153 h 914400"/>
              <a:gd name="connsiteX5" fmla="*/ 77724 w 155451"/>
              <a:gd name="connsiteY5" fmla="*/ 901447 h 914400"/>
              <a:gd name="connsiteX6" fmla="*/ 0 w 155451"/>
              <a:gd name="connsiteY6" fmla="*/ 914400 h 914400"/>
              <a:gd name="connsiteX7" fmla="*/ 0 w 155451"/>
              <a:gd name="connsiteY7" fmla="*/ 0 h 914400"/>
              <a:gd name="connsiteX0" fmla="*/ 0 w 155451"/>
              <a:gd name="connsiteY0" fmla="*/ 0 h 914400"/>
              <a:gd name="connsiteX1" fmla="*/ 77724 w 155451"/>
              <a:gd name="connsiteY1" fmla="*/ 12953 h 914400"/>
              <a:gd name="connsiteX2" fmla="*/ 79251 w 155451"/>
              <a:gd name="connsiteY2" fmla="*/ 426979 h 914400"/>
              <a:gd name="connsiteX3" fmla="*/ 155448 w 155451"/>
              <a:gd name="connsiteY3" fmla="*/ 457200 h 914400"/>
              <a:gd name="connsiteX4" fmla="*/ 75681 w 155451"/>
              <a:gd name="connsiteY4" fmla="*/ 482121 h 914400"/>
              <a:gd name="connsiteX5" fmla="*/ 77724 w 155451"/>
              <a:gd name="connsiteY5" fmla="*/ 901447 h 914400"/>
              <a:gd name="connsiteX6" fmla="*/ 0 w 15545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4" name="任意多边形 193"/>
          <p:cNvSpPr/>
          <p:nvPr/>
        </p:nvSpPr>
        <p:spPr>
          <a:xfrm>
            <a:off x="4930392" y="2492567"/>
            <a:ext cx="234382" cy="460158"/>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a:off x="5435528" y="3688981"/>
            <a:ext cx="472769" cy="30752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195"/>
          <p:cNvSpPr/>
          <p:nvPr/>
        </p:nvSpPr>
        <p:spPr>
          <a:xfrm>
            <a:off x="5548752" y="3092191"/>
            <a:ext cx="472769" cy="301364"/>
          </a:xfrm>
          <a:custGeom>
            <a:avLst/>
            <a:gdLst>
              <a:gd name="connsiteX0" fmla="*/ 368300 w 368300"/>
              <a:gd name="connsiteY0" fmla="*/ 228600 h 241300"/>
              <a:gd name="connsiteX1" fmla="*/ 209550 w 368300"/>
              <a:gd name="connsiteY1" fmla="*/ 215900 h 241300"/>
              <a:gd name="connsiteX2" fmla="*/ 0 w 368300"/>
              <a:gd name="connsiteY2" fmla="*/ 0 h 241300"/>
              <a:gd name="connsiteX0" fmla="*/ 349250 w 349250"/>
              <a:gd name="connsiteY0" fmla="*/ 247650 h 254239"/>
              <a:gd name="connsiteX1" fmla="*/ 209550 w 349250"/>
              <a:gd name="connsiteY1" fmla="*/ 215900 h 254239"/>
              <a:gd name="connsiteX2" fmla="*/ 0 w 349250"/>
              <a:gd name="connsiteY2" fmla="*/ 0 h 254239"/>
              <a:gd name="connsiteX0" fmla="*/ 374650 w 374650"/>
              <a:gd name="connsiteY0" fmla="*/ 254000 h 259411"/>
              <a:gd name="connsiteX1" fmla="*/ 209550 w 374650"/>
              <a:gd name="connsiteY1" fmla="*/ 215900 h 259411"/>
              <a:gd name="connsiteX2" fmla="*/ 0 w 374650"/>
              <a:gd name="connsiteY2" fmla="*/ 0 h 259411"/>
              <a:gd name="connsiteX0" fmla="*/ 374650 w 374650"/>
              <a:gd name="connsiteY0" fmla="*/ 254000 h 254671"/>
              <a:gd name="connsiteX1" fmla="*/ 209550 w 374650"/>
              <a:gd name="connsiteY1" fmla="*/ 215900 h 254671"/>
              <a:gd name="connsiteX2" fmla="*/ 0 w 374650"/>
              <a:gd name="connsiteY2" fmla="*/ 0 h 254671"/>
              <a:gd name="connsiteX0" fmla="*/ 374650 w 374650"/>
              <a:gd name="connsiteY0" fmla="*/ 254000 h 254033"/>
              <a:gd name="connsiteX1" fmla="*/ 175891 w 374650"/>
              <a:gd name="connsiteY1" fmla="*/ 165412 h 254033"/>
              <a:gd name="connsiteX2" fmla="*/ 0 w 374650"/>
              <a:gd name="connsiteY2" fmla="*/ 0 h 254033"/>
              <a:gd name="connsiteX0" fmla="*/ 374650 w 374650"/>
              <a:gd name="connsiteY0" fmla="*/ 242781 h 242822"/>
              <a:gd name="connsiteX1" fmla="*/ 175891 w 374650"/>
              <a:gd name="connsiteY1" fmla="*/ 165412 h 242822"/>
              <a:gd name="connsiteX2" fmla="*/ 0 w 374650"/>
              <a:gd name="connsiteY2" fmla="*/ 0 h 242822"/>
              <a:gd name="connsiteX0" fmla="*/ 374650 w 374650"/>
              <a:gd name="connsiteY0" fmla="*/ 242781 h 243284"/>
              <a:gd name="connsiteX1" fmla="*/ 198330 w 374650"/>
              <a:gd name="connsiteY1" fmla="*/ 204681 h 243284"/>
              <a:gd name="connsiteX2" fmla="*/ 0 w 374650"/>
              <a:gd name="connsiteY2" fmla="*/ 0 h 243284"/>
            </a:gdLst>
            <a:ahLst/>
            <a:cxnLst>
              <a:cxn ang="0">
                <a:pos x="connsiteX0" y="connsiteY0"/>
              </a:cxn>
              <a:cxn ang="0">
                <a:pos x="connsiteX1" y="connsiteY1"/>
              </a:cxn>
              <a:cxn ang="0">
                <a:pos x="connsiteX2" y="connsiteY2"/>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7" name="直接连接符 196"/>
          <p:cNvCxnSpPr/>
          <p:nvPr/>
        </p:nvCxnSpPr>
        <p:spPr>
          <a:xfrm flipH="1" flipV="1">
            <a:off x="4132051" y="3010569"/>
            <a:ext cx="714190" cy="73809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8" name="右大括号 173"/>
          <p:cNvSpPr/>
          <p:nvPr/>
        </p:nvSpPr>
        <p:spPr>
          <a:xfrm rot="18960000" flipH="1">
            <a:off x="4341226" y="2982443"/>
            <a:ext cx="136285" cy="936482"/>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0" fmla="*/ 0 w 155449"/>
              <a:gd name="connsiteY0" fmla="*/ 0 h 914400"/>
              <a:gd name="connsiteX1" fmla="*/ 77724 w 155449"/>
              <a:gd name="connsiteY1" fmla="*/ 12953 h 914400"/>
              <a:gd name="connsiteX2" fmla="*/ 77724 w 155449"/>
              <a:gd name="connsiteY2" fmla="*/ 444247 h 914400"/>
              <a:gd name="connsiteX3" fmla="*/ 155448 w 155449"/>
              <a:gd name="connsiteY3" fmla="*/ 457200 h 914400"/>
              <a:gd name="connsiteX4" fmla="*/ 77724 w 155449"/>
              <a:gd name="connsiteY4" fmla="*/ 470153 h 914400"/>
              <a:gd name="connsiteX5" fmla="*/ 77724 w 155449"/>
              <a:gd name="connsiteY5" fmla="*/ 901447 h 914400"/>
              <a:gd name="connsiteX6" fmla="*/ 0 w 155449"/>
              <a:gd name="connsiteY6" fmla="*/ 914400 h 914400"/>
              <a:gd name="connsiteX7" fmla="*/ 0 w 155449"/>
              <a:gd name="connsiteY7" fmla="*/ 0 h 914400"/>
              <a:gd name="connsiteX0" fmla="*/ 0 w 155449"/>
              <a:gd name="connsiteY0" fmla="*/ 0 h 914400"/>
              <a:gd name="connsiteX1" fmla="*/ 77724 w 155449"/>
              <a:gd name="connsiteY1" fmla="*/ 12953 h 914400"/>
              <a:gd name="connsiteX2" fmla="*/ 77724 w 155449"/>
              <a:gd name="connsiteY2" fmla="*/ 444247 h 914400"/>
              <a:gd name="connsiteX3" fmla="*/ 155448 w 155449"/>
              <a:gd name="connsiteY3" fmla="*/ 457200 h 914400"/>
              <a:gd name="connsiteX4" fmla="*/ 75681 w 155449"/>
              <a:gd name="connsiteY4" fmla="*/ 482121 h 914400"/>
              <a:gd name="connsiteX5" fmla="*/ 77724 w 155449"/>
              <a:gd name="connsiteY5" fmla="*/ 901447 h 914400"/>
              <a:gd name="connsiteX6" fmla="*/ 0 w 155449"/>
              <a:gd name="connsiteY6" fmla="*/ 914400 h 914400"/>
              <a:gd name="connsiteX0" fmla="*/ 0 w 155451"/>
              <a:gd name="connsiteY0" fmla="*/ 0 h 914400"/>
              <a:gd name="connsiteX1" fmla="*/ 77724 w 155451"/>
              <a:gd name="connsiteY1" fmla="*/ 12953 h 914400"/>
              <a:gd name="connsiteX2" fmla="*/ 77724 w 155451"/>
              <a:gd name="connsiteY2" fmla="*/ 444247 h 914400"/>
              <a:gd name="connsiteX3" fmla="*/ 155448 w 155451"/>
              <a:gd name="connsiteY3" fmla="*/ 457200 h 914400"/>
              <a:gd name="connsiteX4" fmla="*/ 77724 w 155451"/>
              <a:gd name="connsiteY4" fmla="*/ 470153 h 914400"/>
              <a:gd name="connsiteX5" fmla="*/ 77724 w 155451"/>
              <a:gd name="connsiteY5" fmla="*/ 901447 h 914400"/>
              <a:gd name="connsiteX6" fmla="*/ 0 w 155451"/>
              <a:gd name="connsiteY6" fmla="*/ 914400 h 914400"/>
              <a:gd name="connsiteX7" fmla="*/ 0 w 155451"/>
              <a:gd name="connsiteY7" fmla="*/ 0 h 914400"/>
              <a:gd name="connsiteX0" fmla="*/ 0 w 155451"/>
              <a:gd name="connsiteY0" fmla="*/ 0 h 914400"/>
              <a:gd name="connsiteX1" fmla="*/ 77724 w 155451"/>
              <a:gd name="connsiteY1" fmla="*/ 12953 h 914400"/>
              <a:gd name="connsiteX2" fmla="*/ 79251 w 155451"/>
              <a:gd name="connsiteY2" fmla="*/ 426979 h 914400"/>
              <a:gd name="connsiteX3" fmla="*/ 155448 w 155451"/>
              <a:gd name="connsiteY3" fmla="*/ 457200 h 914400"/>
              <a:gd name="connsiteX4" fmla="*/ 75681 w 155451"/>
              <a:gd name="connsiteY4" fmla="*/ 482121 h 914400"/>
              <a:gd name="connsiteX5" fmla="*/ 77724 w 155451"/>
              <a:gd name="connsiteY5" fmla="*/ 901447 h 914400"/>
              <a:gd name="connsiteX6" fmla="*/ 0 w 15545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2791" y="3223402"/>
            <a:ext cx="1341236" cy="310923"/>
          </a:xfrm>
          <a:prstGeom prst="rect">
            <a:avLst/>
          </a:prstGeom>
        </p:spPr>
      </p:pic>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77077" y="2189391"/>
            <a:ext cx="1335140" cy="304826"/>
          </a:xfrm>
          <a:prstGeom prst="rect">
            <a:avLst/>
          </a:prstGeom>
        </p:spPr>
      </p:pic>
      <p:pic>
        <p:nvPicPr>
          <p:cNvPr id="8" name="图片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7427" y="3826140"/>
            <a:ext cx="1518036" cy="304826"/>
          </a:xfrm>
          <a:prstGeom prst="rect">
            <a:avLst/>
          </a:prstGeom>
        </p:spPr>
      </p:pic>
      <p:pic>
        <p:nvPicPr>
          <p:cNvPr id="9" name="图片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4072" y="3481965"/>
            <a:ext cx="121931" cy="219475"/>
          </a:xfrm>
          <a:prstGeom prst="rect">
            <a:avLst/>
          </a:prstGeom>
        </p:spPr>
      </p:pic>
      <p:sp>
        <p:nvSpPr>
          <p:cNvPr id="224" name="内容占位符 3"/>
          <p:cNvSpPr txBox="1">
            <a:spLocks/>
          </p:cNvSpPr>
          <p:nvPr/>
        </p:nvSpPr>
        <p:spPr>
          <a:xfrm>
            <a:off x="2700604" y="4367765"/>
            <a:ext cx="1322573"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黑体" panose="02010609060101010101" pitchFamily="49" charset="-122"/>
                <a:ea typeface="黑体" panose="02010609060101010101" pitchFamily="49" charset="-122"/>
              </a:rPr>
              <a:t>支持向量</a:t>
            </a:r>
          </a:p>
        </p:txBody>
      </p:sp>
      <p:pic>
        <p:nvPicPr>
          <p:cNvPr id="10" name="图片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21848" y="2217638"/>
            <a:ext cx="951058" cy="579170"/>
          </a:xfrm>
          <a:prstGeom prst="rect">
            <a:avLst/>
          </a:prstGeom>
        </p:spPr>
      </p:pic>
    </p:spTree>
    <p:extLst>
      <p:ext uri="{BB962C8B-B14F-4D97-AF65-F5344CB8AC3E}">
        <p14:creationId xmlns:p14="http://schemas.microsoft.com/office/powerpoint/2010/main" val="171636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par>
                                <p:cTn id="8" presetID="10"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500"/>
                                        <p:tgtEl>
                                          <p:spTgt spid="1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156"/>
                                        </p:tgtEl>
                                        <p:attrNameLst>
                                          <p:attrName>style.visibility</p:attrName>
                                        </p:attrNameLst>
                                      </p:cBhvr>
                                      <p:to>
                                        <p:strVal val="visible"/>
                                      </p:to>
                                    </p:set>
                                    <p:animEffect transition="in" filter="fade">
                                      <p:cBhvr>
                                        <p:cTn id="16" dur="500"/>
                                        <p:tgtEl>
                                          <p:spTgt spid="156"/>
                                        </p:tgtEl>
                                      </p:cBhvr>
                                    </p:animEffect>
                                  </p:childTnLst>
                                </p:cTn>
                              </p:par>
                              <p:par>
                                <p:cTn id="17" presetID="10" presetClass="entr" presetSubtype="0" fill="hold" nodeType="with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500"/>
                                        <p:tgtEl>
                                          <p:spTgt spid="157"/>
                                        </p:tgtEl>
                                      </p:cBhvr>
                                    </p:animEffect>
                                  </p:childTnLst>
                                </p:cTn>
                              </p:par>
                              <p:par>
                                <p:cTn id="20" presetID="10" presetClass="entr" presetSubtype="0" fill="hold" nodeType="with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500"/>
                                        <p:tgtEl>
                                          <p:spTgt spid="158"/>
                                        </p:tgtEl>
                                      </p:cBhvr>
                                    </p:animEffect>
                                  </p:childTnLst>
                                </p:cTn>
                              </p:par>
                              <p:par>
                                <p:cTn id="23" presetID="10" presetClass="entr" presetSubtype="0" fill="hold"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fade">
                                      <p:cBhvr>
                                        <p:cTn id="25" dur="500"/>
                                        <p:tgtEl>
                                          <p:spTgt spid="159"/>
                                        </p:tgtEl>
                                      </p:cBhvr>
                                    </p:animEffect>
                                  </p:childTnLst>
                                </p:cTn>
                              </p:par>
                              <p:par>
                                <p:cTn id="26" presetID="10" presetClass="entr" presetSubtype="0" fill="hold" nodeType="with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childTnLst>
                                </p:cTn>
                              </p:par>
                              <p:par>
                                <p:cTn id="29" presetID="10" presetClass="entr" presetSubtype="0" fill="hold" nodeType="with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par>
                                <p:cTn id="32" presetID="10" presetClass="entr" presetSubtype="0" fill="hold" nodeType="withEffect">
                                  <p:stCondLst>
                                    <p:cond delay="0"/>
                                  </p:stCondLst>
                                  <p:childTnLst>
                                    <p:set>
                                      <p:cBhvr>
                                        <p:cTn id="33" dur="1" fill="hold">
                                          <p:stCondLst>
                                            <p:cond delay="0"/>
                                          </p:stCondLst>
                                        </p:cTn>
                                        <p:tgtEl>
                                          <p:spTgt spid="162"/>
                                        </p:tgtEl>
                                        <p:attrNameLst>
                                          <p:attrName>style.visibility</p:attrName>
                                        </p:attrNameLst>
                                      </p:cBhvr>
                                      <p:to>
                                        <p:strVal val="visible"/>
                                      </p:to>
                                    </p:set>
                                    <p:animEffect transition="in" filter="fade">
                                      <p:cBhvr>
                                        <p:cTn id="34" dur="500"/>
                                        <p:tgtEl>
                                          <p:spTgt spid="162"/>
                                        </p:tgtEl>
                                      </p:cBhvr>
                                    </p:animEffect>
                                  </p:childTnLst>
                                </p:cTn>
                              </p:par>
                              <p:par>
                                <p:cTn id="35" presetID="10" presetClass="entr" presetSubtype="0" fill="hold" nodeType="with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500"/>
                                        <p:tgtEl>
                                          <p:spTgt spid="163"/>
                                        </p:tgtEl>
                                      </p:cBhvr>
                                    </p:animEffect>
                                  </p:childTnLst>
                                </p:cTn>
                              </p:par>
                              <p:par>
                                <p:cTn id="38" presetID="10" presetClass="entr" presetSubtype="0" fill="hold" nodeType="withEffect">
                                  <p:stCondLst>
                                    <p:cond delay="0"/>
                                  </p:stCondLst>
                                  <p:childTnLst>
                                    <p:set>
                                      <p:cBhvr>
                                        <p:cTn id="39" dur="1" fill="hold">
                                          <p:stCondLst>
                                            <p:cond delay="0"/>
                                          </p:stCondLst>
                                        </p:cTn>
                                        <p:tgtEl>
                                          <p:spTgt spid="164"/>
                                        </p:tgtEl>
                                        <p:attrNameLst>
                                          <p:attrName>style.visibility</p:attrName>
                                        </p:attrNameLst>
                                      </p:cBhvr>
                                      <p:to>
                                        <p:strVal val="visible"/>
                                      </p:to>
                                    </p:set>
                                    <p:animEffect transition="in" filter="fade">
                                      <p:cBhvr>
                                        <p:cTn id="40" dur="500"/>
                                        <p:tgtEl>
                                          <p:spTgt spid="164"/>
                                        </p:tgtEl>
                                      </p:cBhvr>
                                    </p:animEffect>
                                  </p:childTnLst>
                                </p:cTn>
                              </p:par>
                              <p:par>
                                <p:cTn id="41" presetID="10" presetClass="entr" presetSubtype="0" fill="hold" nodeType="withEffect">
                                  <p:stCondLst>
                                    <p:cond delay="0"/>
                                  </p:stCondLst>
                                  <p:childTnLst>
                                    <p:set>
                                      <p:cBhvr>
                                        <p:cTn id="42" dur="1" fill="hold">
                                          <p:stCondLst>
                                            <p:cond delay="0"/>
                                          </p:stCondLst>
                                        </p:cTn>
                                        <p:tgtEl>
                                          <p:spTgt spid="165"/>
                                        </p:tgtEl>
                                        <p:attrNameLst>
                                          <p:attrName>style.visibility</p:attrName>
                                        </p:attrNameLst>
                                      </p:cBhvr>
                                      <p:to>
                                        <p:strVal val="visible"/>
                                      </p:to>
                                    </p:set>
                                    <p:animEffect transition="in" filter="fade">
                                      <p:cBhvr>
                                        <p:cTn id="43" dur="500"/>
                                        <p:tgtEl>
                                          <p:spTgt spid="165"/>
                                        </p:tgtEl>
                                      </p:cBhvr>
                                    </p:animEffect>
                                  </p:childTnLst>
                                </p:cTn>
                              </p:par>
                              <p:par>
                                <p:cTn id="44" presetID="10" presetClass="entr" presetSubtype="0" fill="hold" nodeType="withEffect">
                                  <p:stCondLst>
                                    <p:cond delay="0"/>
                                  </p:stCondLst>
                                  <p:childTnLst>
                                    <p:set>
                                      <p:cBhvr>
                                        <p:cTn id="45" dur="1" fill="hold">
                                          <p:stCondLst>
                                            <p:cond delay="0"/>
                                          </p:stCondLst>
                                        </p:cTn>
                                        <p:tgtEl>
                                          <p:spTgt spid="166"/>
                                        </p:tgtEl>
                                        <p:attrNameLst>
                                          <p:attrName>style.visibility</p:attrName>
                                        </p:attrNameLst>
                                      </p:cBhvr>
                                      <p:to>
                                        <p:strVal val="visible"/>
                                      </p:to>
                                    </p:set>
                                    <p:animEffect transition="in" filter="fade">
                                      <p:cBhvr>
                                        <p:cTn id="46" dur="500"/>
                                        <p:tgtEl>
                                          <p:spTgt spid="166"/>
                                        </p:tgtEl>
                                      </p:cBhvr>
                                    </p:animEffect>
                                  </p:childTnLst>
                                </p:cTn>
                              </p:par>
                              <p:par>
                                <p:cTn id="47" presetID="10" presetClass="entr" presetSubtype="0" fill="hold" nodeType="withEffect">
                                  <p:stCondLst>
                                    <p:cond delay="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par>
                                <p:cTn id="53" presetID="10"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animEffect transition="in" filter="fade">
                                      <p:cBhvr>
                                        <p:cTn id="55" dur="500"/>
                                        <p:tgtEl>
                                          <p:spTgt spid="169"/>
                                        </p:tgtEl>
                                      </p:cBhvr>
                                    </p:animEffect>
                                  </p:childTnLst>
                                </p:cTn>
                              </p:par>
                              <p:par>
                                <p:cTn id="56" presetID="10"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nodeType="withEffect">
                                  <p:stCondLst>
                                    <p:cond delay="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nodeType="withEffect">
                                  <p:stCondLst>
                                    <p:cond delay="0"/>
                                  </p:stCondLst>
                                  <p:childTnLst>
                                    <p:set>
                                      <p:cBhvr>
                                        <p:cTn id="69" dur="1" fill="hold">
                                          <p:stCondLst>
                                            <p:cond delay="0"/>
                                          </p:stCondLst>
                                        </p:cTn>
                                        <p:tgtEl>
                                          <p:spTgt spid="174"/>
                                        </p:tgtEl>
                                        <p:attrNameLst>
                                          <p:attrName>style.visibility</p:attrName>
                                        </p:attrNameLst>
                                      </p:cBhvr>
                                      <p:to>
                                        <p:strVal val="visible"/>
                                      </p:to>
                                    </p:set>
                                    <p:animEffect transition="in" filter="fade">
                                      <p:cBhvr>
                                        <p:cTn id="70" dur="500"/>
                                        <p:tgtEl>
                                          <p:spTgt spid="174"/>
                                        </p:tgtEl>
                                      </p:cBhvr>
                                    </p:animEffect>
                                  </p:childTnLst>
                                </p:cTn>
                              </p:par>
                              <p:par>
                                <p:cTn id="71" presetID="10" presetClass="entr" presetSubtype="0" fill="hold" nodeType="withEffect">
                                  <p:stCondLst>
                                    <p:cond delay="0"/>
                                  </p:stCondLst>
                                  <p:childTnLst>
                                    <p:set>
                                      <p:cBhvr>
                                        <p:cTn id="72" dur="1" fill="hold">
                                          <p:stCondLst>
                                            <p:cond delay="0"/>
                                          </p:stCondLst>
                                        </p:cTn>
                                        <p:tgtEl>
                                          <p:spTgt spid="175"/>
                                        </p:tgtEl>
                                        <p:attrNameLst>
                                          <p:attrName>style.visibility</p:attrName>
                                        </p:attrNameLst>
                                      </p:cBhvr>
                                      <p:to>
                                        <p:strVal val="visible"/>
                                      </p:to>
                                    </p:set>
                                    <p:animEffect transition="in" filter="fade">
                                      <p:cBhvr>
                                        <p:cTn id="73" dur="500"/>
                                        <p:tgtEl>
                                          <p:spTgt spid="175"/>
                                        </p:tgtEl>
                                      </p:cBhvr>
                                    </p:animEffect>
                                  </p:childTnLst>
                                </p:cTn>
                              </p:par>
                              <p:par>
                                <p:cTn id="74" presetID="10" presetClass="entr" presetSubtype="0" fill="hold" nodeType="withEffect">
                                  <p:stCondLst>
                                    <p:cond delay="0"/>
                                  </p:stCondLst>
                                  <p:childTnLst>
                                    <p:set>
                                      <p:cBhvr>
                                        <p:cTn id="75" dur="1" fill="hold">
                                          <p:stCondLst>
                                            <p:cond delay="0"/>
                                          </p:stCondLst>
                                        </p:cTn>
                                        <p:tgtEl>
                                          <p:spTgt spid="176"/>
                                        </p:tgtEl>
                                        <p:attrNameLst>
                                          <p:attrName>style.visibility</p:attrName>
                                        </p:attrNameLst>
                                      </p:cBhvr>
                                      <p:to>
                                        <p:strVal val="visible"/>
                                      </p:to>
                                    </p:set>
                                    <p:animEffect transition="in" filter="fade">
                                      <p:cBhvr>
                                        <p:cTn id="76" dur="500"/>
                                        <p:tgtEl>
                                          <p:spTgt spid="176"/>
                                        </p:tgtEl>
                                      </p:cBhvr>
                                    </p:animEffect>
                                  </p:childTnLst>
                                </p:cTn>
                              </p:par>
                              <p:par>
                                <p:cTn id="77" presetID="10" presetClass="entr" presetSubtype="0" fill="hold" nodeType="withEffect">
                                  <p:stCondLst>
                                    <p:cond delay="0"/>
                                  </p:stCondLst>
                                  <p:childTnLst>
                                    <p:set>
                                      <p:cBhvr>
                                        <p:cTn id="78" dur="1" fill="hold">
                                          <p:stCondLst>
                                            <p:cond delay="0"/>
                                          </p:stCondLst>
                                        </p:cTn>
                                        <p:tgtEl>
                                          <p:spTgt spid="177"/>
                                        </p:tgtEl>
                                        <p:attrNameLst>
                                          <p:attrName>style.visibility</p:attrName>
                                        </p:attrNameLst>
                                      </p:cBhvr>
                                      <p:to>
                                        <p:strVal val="visible"/>
                                      </p:to>
                                    </p:set>
                                    <p:animEffect transition="in" filter="fade">
                                      <p:cBhvr>
                                        <p:cTn id="79" dur="500"/>
                                        <p:tgtEl>
                                          <p:spTgt spid="177"/>
                                        </p:tgtEl>
                                      </p:cBhvr>
                                    </p:animEffect>
                                  </p:childTnLst>
                                </p:cTn>
                              </p:par>
                              <p:par>
                                <p:cTn id="80" presetID="10" presetClass="entr" presetSubtype="0" fill="hold" nodeType="withEffect">
                                  <p:stCondLst>
                                    <p:cond delay="0"/>
                                  </p:stCondLst>
                                  <p:childTnLst>
                                    <p:set>
                                      <p:cBhvr>
                                        <p:cTn id="81" dur="1" fill="hold">
                                          <p:stCondLst>
                                            <p:cond delay="0"/>
                                          </p:stCondLst>
                                        </p:cTn>
                                        <p:tgtEl>
                                          <p:spTgt spid="178"/>
                                        </p:tgtEl>
                                        <p:attrNameLst>
                                          <p:attrName>style.visibility</p:attrName>
                                        </p:attrNameLst>
                                      </p:cBhvr>
                                      <p:to>
                                        <p:strVal val="visible"/>
                                      </p:to>
                                    </p:set>
                                    <p:animEffect transition="in" filter="fade">
                                      <p:cBhvr>
                                        <p:cTn id="82" dur="500"/>
                                        <p:tgtEl>
                                          <p:spTgt spid="178"/>
                                        </p:tgtEl>
                                      </p:cBhvr>
                                    </p:animEffect>
                                  </p:childTnLst>
                                </p:cTn>
                              </p:par>
                              <p:par>
                                <p:cTn id="83" presetID="10" presetClass="entr" presetSubtype="0"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Effect transition="in" filter="fade">
                                      <p:cBhvr>
                                        <p:cTn id="85" dur="500"/>
                                        <p:tgtEl>
                                          <p:spTgt spid="179"/>
                                        </p:tgtEl>
                                      </p:cBhvr>
                                    </p:animEffect>
                                  </p:childTnLst>
                                </p:cTn>
                              </p:par>
                              <p:par>
                                <p:cTn id="86" presetID="10" presetClass="entr" presetSubtype="0" fill="hold" nodeType="withEffect">
                                  <p:stCondLst>
                                    <p:cond delay="0"/>
                                  </p:stCondLst>
                                  <p:childTnLst>
                                    <p:set>
                                      <p:cBhvr>
                                        <p:cTn id="87" dur="1" fill="hold">
                                          <p:stCondLst>
                                            <p:cond delay="0"/>
                                          </p:stCondLst>
                                        </p:cTn>
                                        <p:tgtEl>
                                          <p:spTgt spid="180"/>
                                        </p:tgtEl>
                                        <p:attrNameLst>
                                          <p:attrName>style.visibility</p:attrName>
                                        </p:attrNameLst>
                                      </p:cBhvr>
                                      <p:to>
                                        <p:strVal val="visible"/>
                                      </p:to>
                                    </p:set>
                                    <p:animEffect transition="in" filter="fade">
                                      <p:cBhvr>
                                        <p:cTn id="88" dur="500"/>
                                        <p:tgtEl>
                                          <p:spTgt spid="180"/>
                                        </p:tgtEl>
                                      </p:cBhvr>
                                    </p:animEffect>
                                  </p:childTnLst>
                                </p:cTn>
                              </p:par>
                              <p:par>
                                <p:cTn id="89" presetID="10" presetClass="entr" presetSubtype="0" fill="hold" nodeType="withEffect">
                                  <p:stCondLst>
                                    <p:cond delay="0"/>
                                  </p:stCondLst>
                                  <p:childTnLst>
                                    <p:set>
                                      <p:cBhvr>
                                        <p:cTn id="90" dur="1" fill="hold">
                                          <p:stCondLst>
                                            <p:cond delay="0"/>
                                          </p:stCondLst>
                                        </p:cTn>
                                        <p:tgtEl>
                                          <p:spTgt spid="181"/>
                                        </p:tgtEl>
                                        <p:attrNameLst>
                                          <p:attrName>style.visibility</p:attrName>
                                        </p:attrNameLst>
                                      </p:cBhvr>
                                      <p:to>
                                        <p:strVal val="visible"/>
                                      </p:to>
                                    </p:set>
                                    <p:animEffect transition="in" filter="fade">
                                      <p:cBhvr>
                                        <p:cTn id="91" dur="500"/>
                                        <p:tgtEl>
                                          <p:spTgt spid="181"/>
                                        </p:tgtEl>
                                      </p:cBhvr>
                                    </p:animEffect>
                                  </p:childTnLst>
                                </p:cTn>
                              </p:par>
                              <p:par>
                                <p:cTn id="92" presetID="10" presetClass="entr" presetSubtype="0" fill="hold" nodeType="withEffect">
                                  <p:stCondLst>
                                    <p:cond delay="0"/>
                                  </p:stCondLst>
                                  <p:childTnLst>
                                    <p:set>
                                      <p:cBhvr>
                                        <p:cTn id="93" dur="1" fill="hold">
                                          <p:stCondLst>
                                            <p:cond delay="0"/>
                                          </p:stCondLst>
                                        </p:cTn>
                                        <p:tgtEl>
                                          <p:spTgt spid="182"/>
                                        </p:tgtEl>
                                        <p:attrNameLst>
                                          <p:attrName>style.visibility</p:attrName>
                                        </p:attrNameLst>
                                      </p:cBhvr>
                                      <p:to>
                                        <p:strVal val="visible"/>
                                      </p:to>
                                    </p:set>
                                    <p:animEffect transition="in" filter="fade">
                                      <p:cBhvr>
                                        <p:cTn id="94" dur="500"/>
                                        <p:tgtEl>
                                          <p:spTgt spid="182"/>
                                        </p:tgtEl>
                                      </p:cBhvr>
                                    </p:animEffect>
                                  </p:childTnLst>
                                </p:cTn>
                              </p:par>
                              <p:par>
                                <p:cTn id="95" presetID="10" presetClass="entr" presetSubtype="0" fill="hold" nodeType="withEffect">
                                  <p:stCondLst>
                                    <p:cond delay="0"/>
                                  </p:stCondLst>
                                  <p:childTnLst>
                                    <p:set>
                                      <p:cBhvr>
                                        <p:cTn id="96" dur="1" fill="hold">
                                          <p:stCondLst>
                                            <p:cond delay="0"/>
                                          </p:stCondLst>
                                        </p:cTn>
                                        <p:tgtEl>
                                          <p:spTgt spid="183"/>
                                        </p:tgtEl>
                                        <p:attrNameLst>
                                          <p:attrName>style.visibility</p:attrName>
                                        </p:attrNameLst>
                                      </p:cBhvr>
                                      <p:to>
                                        <p:strVal val="visible"/>
                                      </p:to>
                                    </p:set>
                                    <p:animEffect transition="in" filter="fade">
                                      <p:cBhvr>
                                        <p:cTn id="97" dur="500"/>
                                        <p:tgtEl>
                                          <p:spTgt spid="18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96"/>
                                        </p:tgtEl>
                                        <p:attrNameLst>
                                          <p:attrName>style.visibility</p:attrName>
                                        </p:attrNameLst>
                                      </p:cBhvr>
                                      <p:to>
                                        <p:strVal val="visible"/>
                                      </p:to>
                                    </p:set>
                                    <p:animEffect transition="in" filter="fade">
                                      <p:cBhvr>
                                        <p:cTn id="102" dur="500"/>
                                        <p:tgtEl>
                                          <p:spTgt spid="1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fade">
                                      <p:cBhvr>
                                        <p:cTn id="105" dur="500"/>
                                        <p:tgtEl>
                                          <p:spTgt spid="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87"/>
                                        </p:tgtEl>
                                        <p:attrNameLst>
                                          <p:attrName>style.visibility</p:attrName>
                                        </p:attrNameLst>
                                      </p:cBhvr>
                                      <p:to>
                                        <p:strVal val="visible"/>
                                      </p:to>
                                    </p:set>
                                    <p:animEffect transition="in" filter="fade">
                                      <p:cBhvr>
                                        <p:cTn id="110" dur="500"/>
                                        <p:tgtEl>
                                          <p:spTgt spid="18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88"/>
                                        </p:tgtEl>
                                        <p:attrNameLst>
                                          <p:attrName>style.visibility</p:attrName>
                                        </p:attrNameLst>
                                      </p:cBhvr>
                                      <p:to>
                                        <p:strVal val="visible"/>
                                      </p:to>
                                    </p:set>
                                    <p:animEffect transition="in" filter="fade">
                                      <p:cBhvr>
                                        <p:cTn id="113" dur="500"/>
                                        <p:tgtEl>
                                          <p:spTgt spid="188"/>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86"/>
                                        </p:tgtEl>
                                        <p:attrNameLst>
                                          <p:attrName>style.visibility</p:attrName>
                                        </p:attrNameLst>
                                      </p:cBhvr>
                                      <p:to>
                                        <p:strVal val="visible"/>
                                      </p:to>
                                    </p:set>
                                    <p:animEffect transition="in" filter="fade">
                                      <p:cBhvr>
                                        <p:cTn id="116" dur="500"/>
                                        <p:tgtEl>
                                          <p:spTgt spid="186"/>
                                        </p:tgtEl>
                                      </p:cBhvr>
                                    </p:animEffect>
                                  </p:childTnLst>
                                </p:cTn>
                              </p:par>
                              <p:par>
                                <p:cTn id="117" presetID="10" presetClass="entr" presetSubtype="0" fill="hold" nodeType="withEffect">
                                  <p:stCondLst>
                                    <p:cond delay="0"/>
                                  </p:stCondLst>
                                  <p:childTnLst>
                                    <p:set>
                                      <p:cBhvr>
                                        <p:cTn id="118" dur="1" fill="hold">
                                          <p:stCondLst>
                                            <p:cond delay="0"/>
                                          </p:stCondLst>
                                        </p:cTn>
                                        <p:tgtEl>
                                          <p:spTgt spid="185"/>
                                        </p:tgtEl>
                                        <p:attrNameLst>
                                          <p:attrName>style.visibility</p:attrName>
                                        </p:attrNameLst>
                                      </p:cBhvr>
                                      <p:to>
                                        <p:strVal val="visible"/>
                                      </p:to>
                                    </p:set>
                                    <p:animEffect transition="in" filter="fade">
                                      <p:cBhvr>
                                        <p:cTn id="119" dur="500"/>
                                        <p:tgtEl>
                                          <p:spTgt spid="185"/>
                                        </p:tgtEl>
                                      </p:cBhvr>
                                    </p:animEffect>
                                  </p:childTnLst>
                                </p:cTn>
                              </p:par>
                              <p:par>
                                <p:cTn id="120" presetID="10" presetClass="entr" presetSubtype="0" fill="hold" nodeType="withEffect">
                                  <p:stCondLst>
                                    <p:cond delay="0"/>
                                  </p:stCondLst>
                                  <p:childTnLst>
                                    <p:set>
                                      <p:cBhvr>
                                        <p:cTn id="121" dur="1" fill="hold">
                                          <p:stCondLst>
                                            <p:cond delay="0"/>
                                          </p:stCondLst>
                                        </p:cTn>
                                        <p:tgtEl>
                                          <p:spTgt spid="184"/>
                                        </p:tgtEl>
                                        <p:attrNameLst>
                                          <p:attrName>style.visibility</p:attrName>
                                        </p:attrNameLst>
                                      </p:cBhvr>
                                      <p:to>
                                        <p:strVal val="visible"/>
                                      </p:to>
                                    </p:set>
                                    <p:animEffect transition="in" filter="fade">
                                      <p:cBhvr>
                                        <p:cTn id="122" dur="500"/>
                                        <p:tgtEl>
                                          <p:spTgt spid="18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24"/>
                                        </p:tgtEl>
                                        <p:attrNameLst>
                                          <p:attrName>style.visibility</p:attrName>
                                        </p:attrNameLst>
                                      </p:cBhvr>
                                      <p:to>
                                        <p:strVal val="visible"/>
                                      </p:to>
                                    </p:set>
                                    <p:animEffect transition="in" filter="fade">
                                      <p:cBhvr>
                                        <p:cTn id="127" dur="500"/>
                                        <p:tgtEl>
                                          <p:spTgt spid="22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500"/>
                                        <p:tgtEl>
                                          <p:spTgt spid="5"/>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fade">
                                      <p:cBhvr>
                                        <p:cTn id="135" dur="500"/>
                                        <p:tgtEl>
                                          <p:spTgt spid="19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95"/>
                                        </p:tgtEl>
                                        <p:attrNameLst>
                                          <p:attrName>style.visibility</p:attrName>
                                        </p:attrNameLst>
                                      </p:cBhvr>
                                      <p:to>
                                        <p:strVal val="visible"/>
                                      </p:to>
                                    </p:set>
                                    <p:animEffect transition="in" filter="fade">
                                      <p:cBhvr>
                                        <p:cTn id="138" dur="500"/>
                                        <p:tgtEl>
                                          <p:spTgt spid="195"/>
                                        </p:tgtEl>
                                      </p:cBhvr>
                                    </p:animEffect>
                                  </p:childTnLst>
                                </p:cTn>
                              </p:par>
                              <p:par>
                                <p:cTn id="139" presetID="10" presetClass="entr" presetSubtype="0" fill="hold" nodeType="withEffect">
                                  <p:stCondLst>
                                    <p:cond delay="0"/>
                                  </p:stCondLst>
                                  <p:childTnLst>
                                    <p:set>
                                      <p:cBhvr>
                                        <p:cTn id="140" dur="1" fill="hold">
                                          <p:stCondLst>
                                            <p:cond delay="0"/>
                                          </p:stCondLst>
                                        </p:cTn>
                                        <p:tgtEl>
                                          <p:spTgt spid="8"/>
                                        </p:tgtEl>
                                        <p:attrNameLst>
                                          <p:attrName>style.visibility</p:attrName>
                                        </p:attrNameLst>
                                      </p:cBhvr>
                                      <p:to>
                                        <p:strVal val="visible"/>
                                      </p:to>
                                    </p:set>
                                    <p:animEffect transition="in" filter="fade">
                                      <p:cBhvr>
                                        <p:cTn id="141" dur="500"/>
                                        <p:tgtEl>
                                          <p:spTgt spid="8"/>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9"/>
                                        </p:tgtEl>
                                        <p:attrNameLst>
                                          <p:attrName>style.visibility</p:attrName>
                                        </p:attrNameLst>
                                      </p:cBhvr>
                                      <p:to>
                                        <p:strVal val="visible"/>
                                      </p:to>
                                    </p:set>
                                    <p:animEffect transition="in" filter="fade">
                                      <p:cBhvr>
                                        <p:cTn id="146" dur="500"/>
                                        <p:tgtEl>
                                          <p:spTgt spid="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animEffect transition="in" filter="fade">
                                      <p:cBhvr>
                                        <p:cTn id="149" dur="500"/>
                                        <p:tgtEl>
                                          <p:spTgt spid="198"/>
                                        </p:tgtEl>
                                      </p:cBhvr>
                                    </p:animEffect>
                                  </p:childTnLst>
                                </p:cTn>
                              </p:par>
                              <p:par>
                                <p:cTn id="150" presetID="10" presetClass="entr" presetSubtype="0" fill="hold" nodeType="withEffect">
                                  <p:stCondLst>
                                    <p:cond delay="0"/>
                                  </p:stCondLst>
                                  <p:childTnLst>
                                    <p:set>
                                      <p:cBhvr>
                                        <p:cTn id="151" dur="1" fill="hold">
                                          <p:stCondLst>
                                            <p:cond delay="0"/>
                                          </p:stCondLst>
                                        </p:cTn>
                                        <p:tgtEl>
                                          <p:spTgt spid="197"/>
                                        </p:tgtEl>
                                        <p:attrNameLst>
                                          <p:attrName>style.visibility</p:attrName>
                                        </p:attrNameLst>
                                      </p:cBhvr>
                                      <p:to>
                                        <p:strVal val="visible"/>
                                      </p:to>
                                    </p:set>
                                    <p:animEffect transition="in" filter="fade">
                                      <p:cBhvr>
                                        <p:cTn id="152" dur="500"/>
                                        <p:tgtEl>
                                          <p:spTgt spid="19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90"/>
                                        </p:tgtEl>
                                        <p:attrNameLst>
                                          <p:attrName>style.visibility</p:attrName>
                                        </p:attrNameLst>
                                      </p:cBhvr>
                                      <p:to>
                                        <p:strVal val="visible"/>
                                      </p:to>
                                    </p:set>
                                    <p:animEffect transition="in" filter="fade">
                                      <p:cBhvr>
                                        <p:cTn id="157" dur="500"/>
                                        <p:tgtEl>
                                          <p:spTgt spid="190"/>
                                        </p:tgtEl>
                                      </p:cBhvr>
                                    </p:animEffect>
                                  </p:childTnLst>
                                </p:cTn>
                              </p:par>
                              <p:par>
                                <p:cTn id="158" presetID="10" presetClass="entr" presetSubtype="0" fill="hold" nodeType="withEffect">
                                  <p:stCondLst>
                                    <p:cond delay="0"/>
                                  </p:stCondLst>
                                  <p:childTnLst>
                                    <p:set>
                                      <p:cBhvr>
                                        <p:cTn id="159" dur="1" fill="hold">
                                          <p:stCondLst>
                                            <p:cond delay="0"/>
                                          </p:stCondLst>
                                        </p:cTn>
                                        <p:tgtEl>
                                          <p:spTgt spid="10"/>
                                        </p:tgtEl>
                                        <p:attrNameLst>
                                          <p:attrName>style.visibility</p:attrName>
                                        </p:attrNameLst>
                                      </p:cBhvr>
                                      <p:to>
                                        <p:strVal val="visible"/>
                                      </p:to>
                                    </p:set>
                                    <p:animEffect transition="in" filter="fade">
                                      <p:cBhvr>
                                        <p:cTn id="160" dur="500"/>
                                        <p:tgtEl>
                                          <p:spTgt spid="10"/>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69"/>
                                        </p:tgtEl>
                                        <p:attrNameLst>
                                          <p:attrName>style.visibility</p:attrName>
                                        </p:attrNameLst>
                                      </p:cBhvr>
                                      <p:to>
                                        <p:strVal val="visible"/>
                                      </p:to>
                                    </p:set>
                                    <p:animEffect transition="in" filter="fade">
                                      <p:cBhvr>
                                        <p:cTn id="16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55" grpId="0"/>
      <p:bldP spid="186" grpId="0" animBg="1"/>
      <p:bldP spid="187" grpId="0" animBg="1"/>
      <p:bldP spid="188" grpId="0" animBg="1"/>
      <p:bldP spid="190" grpId="0" animBg="1"/>
      <p:bldP spid="194" grpId="0" animBg="1"/>
      <p:bldP spid="195" grpId="0" animBg="1"/>
      <p:bldP spid="196" grpId="0" animBg="1"/>
      <p:bldP spid="198" grpId="0" animBg="1"/>
      <p:bldP spid="2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支持向量机基本型</a:t>
            </a:r>
          </a:p>
        </p:txBody>
      </p:sp>
      <p:sp>
        <p:nvSpPr>
          <p:cNvPr id="4" name="内容占位符 3"/>
          <p:cNvSpPr>
            <a:spLocks noGrp="1"/>
          </p:cNvSpPr>
          <p:nvPr>
            <p:ph idx="1"/>
          </p:nvPr>
        </p:nvSpPr>
        <p:spPr>
          <a:xfrm>
            <a:off x="202173" y="1339027"/>
            <a:ext cx="8616950" cy="451134"/>
          </a:xfrm>
        </p:spPr>
        <p:txBody>
          <a:bodyPr>
            <a:normAutofit/>
          </a:bodyPr>
          <a:lstStyle/>
          <a:p>
            <a:r>
              <a:rPr lang="zh-CN" altLang="en-US" b="1" dirty="0">
                <a:latin typeface="黑体" panose="02010609060101010101" pitchFamily="49" charset="-122"/>
                <a:ea typeface="黑体" panose="02010609060101010101" pitchFamily="49" charset="-122"/>
              </a:rPr>
              <a:t>最大间隔</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 寻找参数</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和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使得</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最大</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117" y="1463870"/>
            <a:ext cx="310923" cy="28653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470" y="1388874"/>
            <a:ext cx="164606" cy="37188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004" y="1402126"/>
            <a:ext cx="216000" cy="288000"/>
          </a:xfrm>
          <a:prstGeom prst="rect">
            <a:avLst/>
          </a:prstGeom>
        </p:spPr>
      </p:pic>
      <p:sp>
        <p:nvSpPr>
          <p:cNvPr id="9" name="下箭头 8"/>
          <p:cNvSpPr/>
          <p:nvPr/>
        </p:nvSpPr>
        <p:spPr>
          <a:xfrm>
            <a:off x="4264074" y="3477183"/>
            <a:ext cx="486610" cy="4240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735" y="2074462"/>
            <a:ext cx="5639289" cy="1225402"/>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8217" y="4078572"/>
            <a:ext cx="5578323" cy="1225402"/>
          </a:xfrm>
          <a:prstGeom prst="rect">
            <a:avLst/>
          </a:prstGeom>
        </p:spPr>
      </p:pic>
      <p:sp>
        <p:nvSpPr>
          <p:cNvPr id="6" name="矩形 5"/>
          <p:cNvSpPr/>
          <p:nvPr/>
        </p:nvSpPr>
        <p:spPr>
          <a:xfrm>
            <a:off x="260350" y="5536736"/>
            <a:ext cx="3739806" cy="397032"/>
          </a:xfrm>
          <a:prstGeom prst="rect">
            <a:avLst/>
          </a:prstGeom>
        </p:spPr>
        <p:txBody>
          <a:bodyPr vert="horz" lIns="91440" tIns="46800" rIns="91440" bIns="45720" rtlCol="0">
            <a:normAutofit/>
          </a:bodyPr>
          <a:lstStyle/>
          <a:p>
            <a:pPr marL="228600" indent="-360000">
              <a:lnSpc>
                <a:spcPct val="90000"/>
              </a:lnSpc>
              <a:spcBef>
                <a:spcPts val="1000"/>
              </a:spcBef>
              <a:buClr>
                <a:schemeClr val="accent1"/>
              </a:buClr>
              <a:buSzPct val="10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可以使用</a:t>
            </a:r>
            <a:r>
              <a:rPr lang="en-US" altLang="zh-CN" sz="2200" b="1" dirty="0">
                <a:solidFill>
                  <a:srgbClr val="FF0000"/>
                </a:solidFill>
                <a:latin typeface="黑体" panose="02010609060101010101" pitchFamily="49" charset="-122"/>
                <a:ea typeface="黑体" panose="02010609060101010101" pitchFamily="49" charset="-122"/>
              </a:rPr>
              <a:t>SMO</a:t>
            </a:r>
            <a:r>
              <a:rPr lang="zh-CN" altLang="en-US" sz="2200" b="1" dirty="0">
                <a:solidFill>
                  <a:srgbClr val="FF0000"/>
                </a:solidFill>
                <a:latin typeface="黑体" panose="02010609060101010101" pitchFamily="49" charset="-122"/>
                <a:ea typeface="黑体" panose="02010609060101010101" pitchFamily="49" charset="-122"/>
              </a:rPr>
              <a:t>算法</a:t>
            </a:r>
            <a:r>
              <a:rPr lang="zh-CN" altLang="en-US" sz="2200" b="1" dirty="0">
                <a:latin typeface="黑体" panose="02010609060101010101" pitchFamily="49" charset="-122"/>
                <a:ea typeface="黑体" panose="02010609060101010101" pitchFamily="49" charset="-122"/>
              </a:rPr>
              <a:t>求解。</a:t>
            </a:r>
          </a:p>
        </p:txBody>
      </p:sp>
      <p:sp>
        <p:nvSpPr>
          <p:cNvPr id="11" name="内容占位符 3"/>
          <p:cNvSpPr txBox="1">
            <a:spLocks/>
          </p:cNvSpPr>
          <p:nvPr/>
        </p:nvSpPr>
        <p:spPr>
          <a:xfrm>
            <a:off x="7669774" y="4960142"/>
            <a:ext cx="1699514"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FF0000"/>
                </a:solidFill>
                <a:latin typeface="黑体" panose="02010609060101010101" pitchFamily="49" charset="-122"/>
                <a:ea typeface="黑体" panose="02010609060101010101" pitchFamily="49" charset="-122"/>
              </a:rPr>
              <a:t>的线性函数</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241" y="5042441"/>
            <a:ext cx="310923" cy="286537"/>
          </a:xfrm>
          <a:prstGeom prst="rect">
            <a:avLst/>
          </a:prstGeom>
        </p:spPr>
      </p:pic>
      <p:sp>
        <p:nvSpPr>
          <p:cNvPr id="13" name="内容占位符 3"/>
          <p:cNvSpPr txBox="1">
            <a:spLocks/>
          </p:cNvSpPr>
          <p:nvPr/>
        </p:nvSpPr>
        <p:spPr>
          <a:xfrm>
            <a:off x="4574997" y="4228827"/>
            <a:ext cx="1699514"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rgbClr val="FF0000"/>
                </a:solidFill>
                <a:latin typeface="黑体" panose="02010609060101010101" pitchFamily="49" charset="-122"/>
                <a:ea typeface="黑体" panose="02010609060101010101" pitchFamily="49" charset="-122"/>
              </a:rPr>
              <a:t>的二次函数</a:t>
            </a: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074" y="4311126"/>
            <a:ext cx="310923" cy="286537"/>
          </a:xfrm>
          <a:prstGeom prst="rect">
            <a:avLst/>
          </a:prstGeom>
        </p:spPr>
      </p:pic>
      <p:sp>
        <p:nvSpPr>
          <p:cNvPr id="15" name="内容占位符 3"/>
          <p:cNvSpPr txBox="1">
            <a:spLocks/>
          </p:cNvSpPr>
          <p:nvPr/>
        </p:nvSpPr>
        <p:spPr>
          <a:xfrm>
            <a:off x="18703" y="4681345"/>
            <a:ext cx="1699514"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rgbClr val="FF0000"/>
                </a:solidFill>
                <a:latin typeface="黑体" panose="02010609060101010101" pitchFamily="49" charset="-122"/>
                <a:ea typeface="黑体" panose="02010609060101010101" pitchFamily="49" charset="-122"/>
              </a:rPr>
              <a:t>凸二次规划</a:t>
            </a:r>
          </a:p>
        </p:txBody>
      </p:sp>
    </p:spTree>
    <p:extLst>
      <p:ext uri="{BB962C8B-B14F-4D97-AF65-F5344CB8AC3E}">
        <p14:creationId xmlns:p14="http://schemas.microsoft.com/office/powerpoint/2010/main" val="354591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间隔与支持向量</a:t>
            </a:r>
            <a:endParaRPr lang="en-US" altLang="zh-CN" dirty="0">
              <a:solidFill>
                <a:schemeClr val="bg1">
                  <a:lumMod val="85000"/>
                </a:schemeClr>
              </a:solidFill>
            </a:endParaRPr>
          </a:p>
          <a:p>
            <a:endParaRPr lang="en-US" altLang="zh-CN" dirty="0"/>
          </a:p>
          <a:p>
            <a:r>
              <a:rPr lang="zh-CN" altLang="en-US" b="1" dirty="0">
                <a:latin typeface="黑体" panose="02010609060101010101" pitchFamily="49" charset="-122"/>
                <a:ea typeface="黑体" panose="02010609060101010101" pitchFamily="49" charset="-122"/>
              </a:rPr>
              <a:t>对偶问题</a:t>
            </a:r>
            <a:endParaRPr lang="en-US" altLang="zh-CN" b="1" dirty="0">
              <a:latin typeface="黑体" panose="02010609060101010101" pitchFamily="49" charset="-122"/>
              <a:ea typeface="黑体" panose="02010609060101010101" pitchFamily="49" charset="-122"/>
            </a:endParaRPr>
          </a:p>
          <a:p>
            <a:endParaRPr lang="en-US" altLang="zh-CN" dirty="0"/>
          </a:p>
          <a:p>
            <a:r>
              <a:rPr lang="zh-CN" altLang="en-US" dirty="0">
                <a:solidFill>
                  <a:schemeClr val="bg1">
                    <a:lumMod val="85000"/>
                  </a:schemeClr>
                </a:solidFill>
              </a:rPr>
              <a:t>核函数</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软间隔与正则化</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支持向量回归</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核方法</a:t>
            </a:r>
          </a:p>
        </p:txBody>
      </p:sp>
    </p:spTree>
    <p:extLst>
      <p:ext uri="{BB962C8B-B14F-4D97-AF65-F5344CB8AC3E}">
        <p14:creationId xmlns:p14="http://schemas.microsoft.com/office/powerpoint/2010/main" val="3822623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0350" y="1158536"/>
            <a:ext cx="8572224" cy="4930775"/>
          </a:xfrm>
        </p:spPr>
        <p:txBody>
          <a:bodyPr>
            <a:normAutofit/>
          </a:bodyPr>
          <a:lstStyle/>
          <a:p>
            <a:pPr fontAlgn="base">
              <a:lnSpc>
                <a:spcPct val="150000"/>
              </a:lnSpc>
            </a:pPr>
            <a:r>
              <a:rPr lang="zh-CN" altLang="en-US" b="1" dirty="0">
                <a:latin typeface="黑体" panose="02010609060101010101" pitchFamily="49" charset="-122"/>
                <a:ea typeface="黑体" panose="02010609060101010101" pitchFamily="49" charset="-122"/>
              </a:rPr>
              <a:t>某些使用拉格朗日获得的函数，使用求导的方法求解依然困难。进而，需要对问题再进行一次转换，即使用一个数学技巧：</a:t>
            </a:r>
            <a:r>
              <a:rPr lang="zh-CN" altLang="en-US" b="1" dirty="0">
                <a:solidFill>
                  <a:srgbClr val="FF0000"/>
                </a:solidFill>
                <a:latin typeface="黑体" panose="02010609060101010101" pitchFamily="49" charset="-122"/>
                <a:ea typeface="黑体" panose="02010609060101010101" pitchFamily="49" charset="-122"/>
              </a:rPr>
              <a:t>拉格朗日对偶。</a:t>
            </a:r>
          </a:p>
          <a:p>
            <a:pPr fontAlgn="base">
              <a:lnSpc>
                <a:spcPct val="150000"/>
              </a:lnSpc>
            </a:pPr>
            <a:r>
              <a:rPr lang="zh-CN" altLang="en-US" b="1" dirty="0">
                <a:latin typeface="黑体" panose="02010609060101010101" pitchFamily="49" charset="-122"/>
                <a:ea typeface="黑体" panose="02010609060101010101" pitchFamily="49" charset="-122"/>
              </a:rPr>
              <a:t>所以在拉格朗日优化问题上，需要进行下面二个步骤：</a:t>
            </a:r>
          </a:p>
          <a:p>
            <a:pPr lvl="1" fontAlgn="base">
              <a:lnSpc>
                <a:spcPct val="150000"/>
              </a:lnSpc>
            </a:pPr>
            <a:r>
              <a:rPr lang="zh-CN" altLang="en-US" b="1" dirty="0">
                <a:latin typeface="黑体" panose="02010609060101010101" pitchFamily="49" charset="-122"/>
                <a:ea typeface="黑体" panose="02010609060101010101" pitchFamily="49" charset="-122"/>
              </a:rPr>
              <a:t>将</a:t>
            </a:r>
            <a:r>
              <a:rPr lang="zh-CN" altLang="en-US" b="1" dirty="0">
                <a:solidFill>
                  <a:srgbClr val="FF0000"/>
                </a:solidFill>
                <a:latin typeface="黑体" panose="02010609060101010101" pitchFamily="49" charset="-122"/>
                <a:ea typeface="黑体" panose="02010609060101010101" pitchFamily="49" charset="-122"/>
              </a:rPr>
              <a:t>有约束</a:t>
            </a:r>
            <a:r>
              <a:rPr lang="zh-CN" altLang="en-US" b="1" dirty="0">
                <a:latin typeface="黑体" panose="02010609060101010101" pitchFamily="49" charset="-122"/>
                <a:ea typeface="黑体" panose="02010609060101010101" pitchFamily="49" charset="-122"/>
              </a:rPr>
              <a:t>的原始目标函数转换为</a:t>
            </a:r>
            <a:r>
              <a:rPr lang="zh-CN" altLang="en-US" b="1" dirty="0">
                <a:solidFill>
                  <a:srgbClr val="FF0000"/>
                </a:solidFill>
                <a:latin typeface="黑体" panose="02010609060101010101" pitchFamily="49" charset="-122"/>
                <a:ea typeface="黑体" panose="02010609060101010101" pitchFamily="49" charset="-122"/>
              </a:rPr>
              <a:t>无约束</a:t>
            </a:r>
            <a:r>
              <a:rPr lang="zh-CN" altLang="en-US" b="1" dirty="0">
                <a:latin typeface="黑体" panose="02010609060101010101" pitchFamily="49" charset="-122"/>
                <a:ea typeface="黑体" panose="02010609060101010101" pitchFamily="49" charset="-122"/>
              </a:rPr>
              <a:t>的新构造的拉格朗日目标函数</a:t>
            </a:r>
          </a:p>
          <a:p>
            <a:pPr lvl="1" fontAlgn="base">
              <a:lnSpc>
                <a:spcPct val="150000"/>
              </a:lnSpc>
            </a:pPr>
            <a:r>
              <a:rPr lang="zh-CN" altLang="en-US" b="1" dirty="0">
                <a:latin typeface="黑体" panose="02010609060101010101" pitchFamily="49" charset="-122"/>
                <a:ea typeface="黑体" panose="02010609060101010101" pitchFamily="49" charset="-122"/>
              </a:rPr>
              <a:t>使用拉格朗日对偶性，将</a:t>
            </a:r>
            <a:r>
              <a:rPr lang="zh-CN" altLang="en-US" b="1" dirty="0">
                <a:solidFill>
                  <a:srgbClr val="FF0000"/>
                </a:solidFill>
                <a:latin typeface="黑体" panose="02010609060101010101" pitchFamily="49" charset="-122"/>
                <a:ea typeface="黑体" panose="02010609060101010101" pitchFamily="49" charset="-122"/>
              </a:rPr>
              <a:t>不易求解</a:t>
            </a:r>
            <a:r>
              <a:rPr lang="zh-CN" altLang="en-US" b="1" dirty="0">
                <a:latin typeface="黑体" panose="02010609060101010101" pitchFamily="49" charset="-122"/>
                <a:ea typeface="黑体" panose="02010609060101010101" pitchFamily="49" charset="-122"/>
              </a:rPr>
              <a:t>的优化问题转化为易求解的优化</a:t>
            </a:r>
          </a:p>
          <a:p>
            <a:pPr>
              <a:lnSpc>
                <a:spcPct val="150000"/>
              </a:lnSpc>
            </a:pPr>
            <a:endParaRPr lang="en-US" altLang="zh-CN" dirty="0"/>
          </a:p>
        </p:txBody>
      </p:sp>
      <p:sp>
        <p:nvSpPr>
          <p:cNvPr id="5" name="标题 1"/>
          <p:cNvSpPr>
            <a:spLocks noGrp="1"/>
          </p:cNvSpPr>
          <p:nvPr>
            <p:ph type="title"/>
          </p:nvPr>
        </p:nvSpPr>
        <p:spPr>
          <a:xfrm>
            <a:off x="260350" y="42864"/>
            <a:ext cx="7886700" cy="777874"/>
          </a:xfrm>
        </p:spPr>
        <p:txBody>
          <a:bodyPr>
            <a:normAutofit/>
          </a:bodyPr>
          <a:lstStyle/>
          <a:p>
            <a:r>
              <a:rPr lang="zh-CN" altLang="en-US" dirty="0">
                <a:latin typeface="黑体" panose="02010609060101010101" pitchFamily="49" charset="-122"/>
                <a:ea typeface="黑体" panose="02010609060101010101" pitchFamily="49" charset="-122"/>
              </a:rPr>
              <a:t>对 偶</a:t>
            </a:r>
          </a:p>
        </p:txBody>
      </p:sp>
    </p:spTree>
    <p:extLst>
      <p:ext uri="{BB962C8B-B14F-4D97-AF65-F5344CB8AC3E}">
        <p14:creationId xmlns:p14="http://schemas.microsoft.com/office/powerpoint/2010/main" val="213490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60350" y="42864"/>
            <a:ext cx="7886700" cy="777874"/>
          </a:xfrm>
        </p:spPr>
        <p:txBody>
          <a:bodyPr>
            <a:normAutofit/>
          </a:bodyPr>
          <a:lstStyle/>
          <a:p>
            <a:r>
              <a:rPr lang="zh-CN" altLang="en-US" dirty="0">
                <a:latin typeface="黑体" panose="02010609060101010101" pitchFamily="49" charset="-122"/>
                <a:ea typeface="黑体" panose="02010609060101010101" pitchFamily="49" charset="-122"/>
              </a:rPr>
              <a:t>对 偶</a:t>
            </a:r>
          </a:p>
        </p:txBody>
      </p:sp>
      <p:pic>
        <p:nvPicPr>
          <p:cNvPr id="4" name="图片 3"/>
          <p:cNvPicPr>
            <a:picLocks noChangeAspect="1"/>
          </p:cNvPicPr>
          <p:nvPr/>
        </p:nvPicPr>
        <p:blipFill>
          <a:blip r:embed="rId2"/>
          <a:stretch>
            <a:fillRect/>
          </a:stretch>
        </p:blipFill>
        <p:spPr>
          <a:xfrm>
            <a:off x="121203" y="965818"/>
            <a:ext cx="8883650" cy="446976"/>
          </a:xfrm>
          <a:prstGeom prst="rect">
            <a:avLst/>
          </a:prstGeom>
        </p:spPr>
      </p:pic>
      <p:pic>
        <p:nvPicPr>
          <p:cNvPr id="6" name="图片 5"/>
          <p:cNvPicPr>
            <a:picLocks noChangeAspect="1"/>
          </p:cNvPicPr>
          <p:nvPr/>
        </p:nvPicPr>
        <p:blipFill>
          <a:blip r:embed="rId3"/>
          <a:stretch>
            <a:fillRect/>
          </a:stretch>
        </p:blipFill>
        <p:spPr>
          <a:xfrm>
            <a:off x="477078" y="1631322"/>
            <a:ext cx="8099012" cy="1267485"/>
          </a:xfrm>
          <a:prstGeom prst="rect">
            <a:avLst/>
          </a:prstGeom>
        </p:spPr>
      </p:pic>
      <p:pic>
        <p:nvPicPr>
          <p:cNvPr id="7" name="图片 6"/>
          <p:cNvPicPr>
            <a:picLocks noChangeAspect="1"/>
          </p:cNvPicPr>
          <p:nvPr/>
        </p:nvPicPr>
        <p:blipFill>
          <a:blip r:embed="rId4"/>
          <a:stretch>
            <a:fillRect/>
          </a:stretch>
        </p:blipFill>
        <p:spPr>
          <a:xfrm>
            <a:off x="574330" y="3448772"/>
            <a:ext cx="7258740" cy="1532660"/>
          </a:xfrm>
          <a:prstGeom prst="rect">
            <a:avLst/>
          </a:prstGeom>
        </p:spPr>
      </p:pic>
    </p:spTree>
    <p:extLst>
      <p:ext uri="{BB962C8B-B14F-4D97-AF65-F5344CB8AC3E}">
        <p14:creationId xmlns:p14="http://schemas.microsoft.com/office/powerpoint/2010/main" val="2751903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60350" y="42864"/>
            <a:ext cx="7886700" cy="777874"/>
          </a:xfrm>
        </p:spPr>
        <p:txBody>
          <a:bodyPr>
            <a:normAutofit/>
          </a:bodyPr>
          <a:lstStyle/>
          <a:p>
            <a:r>
              <a:rPr lang="zh-CN" altLang="en-US" dirty="0">
                <a:latin typeface="黑体" panose="02010609060101010101" pitchFamily="49" charset="-122"/>
                <a:ea typeface="黑体" panose="02010609060101010101" pitchFamily="49" charset="-122"/>
              </a:rPr>
              <a:t>对 偶</a:t>
            </a:r>
          </a:p>
        </p:txBody>
      </p:sp>
      <p:pic>
        <p:nvPicPr>
          <p:cNvPr id="2" name="图片 1"/>
          <p:cNvPicPr>
            <a:picLocks noChangeAspect="1"/>
          </p:cNvPicPr>
          <p:nvPr/>
        </p:nvPicPr>
        <p:blipFill>
          <a:blip r:embed="rId2"/>
          <a:stretch>
            <a:fillRect/>
          </a:stretch>
        </p:blipFill>
        <p:spPr>
          <a:xfrm>
            <a:off x="503583" y="1145401"/>
            <a:ext cx="8415130" cy="4768154"/>
          </a:xfrm>
          <a:prstGeom prst="rect">
            <a:avLst/>
          </a:prstGeom>
        </p:spPr>
      </p:pic>
    </p:spTree>
    <p:extLst>
      <p:ext uri="{BB962C8B-B14F-4D97-AF65-F5344CB8AC3E}">
        <p14:creationId xmlns:p14="http://schemas.microsoft.com/office/powerpoint/2010/main" val="2325399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60350" y="42864"/>
            <a:ext cx="7886700" cy="777874"/>
          </a:xfrm>
        </p:spPr>
        <p:txBody>
          <a:bodyPr>
            <a:normAutofit/>
          </a:bodyPr>
          <a:lstStyle/>
          <a:p>
            <a:r>
              <a:rPr lang="zh-CN" altLang="en-US" dirty="0">
                <a:latin typeface="黑体" panose="02010609060101010101" pitchFamily="49" charset="-122"/>
                <a:ea typeface="黑体" panose="02010609060101010101" pitchFamily="49" charset="-122"/>
              </a:rPr>
              <a:t>对 偶</a:t>
            </a:r>
          </a:p>
        </p:txBody>
      </p:sp>
      <p:pic>
        <p:nvPicPr>
          <p:cNvPr id="6" name="图片 5"/>
          <p:cNvPicPr>
            <a:picLocks noChangeAspect="1"/>
          </p:cNvPicPr>
          <p:nvPr/>
        </p:nvPicPr>
        <p:blipFill>
          <a:blip r:embed="rId2"/>
          <a:stretch>
            <a:fillRect/>
          </a:stretch>
        </p:blipFill>
        <p:spPr>
          <a:xfrm>
            <a:off x="477078" y="3352410"/>
            <a:ext cx="6072670" cy="510170"/>
          </a:xfrm>
          <a:prstGeom prst="rect">
            <a:avLst/>
          </a:prstGeom>
        </p:spPr>
      </p:pic>
      <p:pic>
        <p:nvPicPr>
          <p:cNvPr id="8" name="图片 7"/>
          <p:cNvPicPr>
            <a:picLocks noChangeAspect="1"/>
          </p:cNvPicPr>
          <p:nvPr/>
        </p:nvPicPr>
        <p:blipFill>
          <a:blip r:embed="rId3"/>
          <a:stretch>
            <a:fillRect/>
          </a:stretch>
        </p:blipFill>
        <p:spPr>
          <a:xfrm>
            <a:off x="1991936" y="1903260"/>
            <a:ext cx="3940928" cy="1109496"/>
          </a:xfrm>
          <a:prstGeom prst="rect">
            <a:avLst/>
          </a:prstGeom>
        </p:spPr>
      </p:pic>
      <p:pic>
        <p:nvPicPr>
          <p:cNvPr id="9" name="图片 8"/>
          <p:cNvPicPr>
            <a:picLocks noChangeAspect="1"/>
          </p:cNvPicPr>
          <p:nvPr/>
        </p:nvPicPr>
        <p:blipFill>
          <a:blip r:embed="rId4"/>
          <a:stretch>
            <a:fillRect/>
          </a:stretch>
        </p:blipFill>
        <p:spPr>
          <a:xfrm>
            <a:off x="1991936" y="4202234"/>
            <a:ext cx="3903802" cy="1099916"/>
          </a:xfrm>
          <a:prstGeom prst="rect">
            <a:avLst/>
          </a:prstGeom>
        </p:spPr>
      </p:pic>
      <p:pic>
        <p:nvPicPr>
          <p:cNvPr id="10" name="图片 9"/>
          <p:cNvPicPr>
            <a:picLocks noChangeAspect="1"/>
          </p:cNvPicPr>
          <p:nvPr/>
        </p:nvPicPr>
        <p:blipFill>
          <a:blip r:embed="rId5"/>
          <a:stretch>
            <a:fillRect/>
          </a:stretch>
        </p:blipFill>
        <p:spPr>
          <a:xfrm>
            <a:off x="429659" y="1109586"/>
            <a:ext cx="4600575" cy="504825"/>
          </a:xfrm>
          <a:prstGeom prst="rect">
            <a:avLst/>
          </a:prstGeom>
        </p:spPr>
      </p:pic>
      <p:sp>
        <p:nvSpPr>
          <p:cNvPr id="11" name="内容占位符 2"/>
          <p:cNvSpPr txBox="1">
            <a:spLocks/>
          </p:cNvSpPr>
          <p:nvPr/>
        </p:nvSpPr>
        <p:spPr>
          <a:xfrm>
            <a:off x="260350" y="4077847"/>
            <a:ext cx="8616950" cy="45160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黑体" panose="02010609060101010101" pitchFamily="49" charset="-122"/>
                <a:ea typeface="黑体" panose="02010609060101010101" pitchFamily="49" charset="-122"/>
              </a:rPr>
              <a:t>对偶问题</a:t>
            </a:r>
          </a:p>
        </p:txBody>
      </p:sp>
    </p:spTree>
    <p:extLst>
      <p:ext uri="{BB962C8B-B14F-4D97-AF65-F5344CB8AC3E}">
        <p14:creationId xmlns:p14="http://schemas.microsoft.com/office/powerpoint/2010/main" val="15542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对偶问题求解</a:t>
            </a:r>
          </a:p>
        </p:txBody>
      </p:sp>
      <p:sp>
        <p:nvSpPr>
          <p:cNvPr id="3" name="内容占位符 2"/>
          <p:cNvSpPr>
            <a:spLocks noGrp="1"/>
          </p:cNvSpPr>
          <p:nvPr>
            <p:ph idx="1"/>
          </p:nvPr>
        </p:nvSpPr>
        <p:spPr/>
        <p:txBody>
          <a:bodyPr/>
          <a:lstStyle/>
          <a:p>
            <a:r>
              <a:rPr lang="zh-CN" altLang="en-US" b="1" dirty="0">
                <a:latin typeface="黑体" panose="02010609060101010101" pitchFamily="49" charset="-122"/>
                <a:ea typeface="黑体" panose="02010609060101010101" pitchFamily="49" charset="-122"/>
              </a:rPr>
              <a:t>拉格朗日乘子法</a:t>
            </a:r>
            <a:endParaRPr lang="en-US" altLang="zh-CN"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第一步：引入拉格朗日乘子        得到拉格朗日函数</a:t>
            </a:r>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marL="325800" lvl="1" indent="0">
              <a:buNone/>
            </a:pPr>
            <a:endParaRPr lang="en-US" altLang="zh-CN"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第二步：令            对</a:t>
            </a:r>
            <a:r>
              <a:rPr lang="en-US" altLang="zh-CN" b="1" i="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和</a:t>
            </a:r>
            <a:r>
              <a:rPr lang="en-US" altLang="zh-CN" b="1" i="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的偏导为零可得</a:t>
            </a:r>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第三步：回代</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5892" y="1595365"/>
            <a:ext cx="786452" cy="28653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615" y="2900862"/>
            <a:ext cx="1310754" cy="35359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1433" y="2945151"/>
            <a:ext cx="310923" cy="286537"/>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2876" y="2940628"/>
            <a:ext cx="156157" cy="352800"/>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6090" y="2024236"/>
            <a:ext cx="5145470" cy="719390"/>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5438" y="3395385"/>
            <a:ext cx="3206774" cy="719390"/>
          </a:xfrm>
          <a:prstGeom prst="rect">
            <a:avLst/>
          </a:prstGeom>
        </p:spPr>
      </p:pic>
      <p:sp>
        <p:nvSpPr>
          <p:cNvPr id="11" name="内容占位符 2"/>
          <p:cNvSpPr txBox="1">
            <a:spLocks/>
          </p:cNvSpPr>
          <p:nvPr/>
        </p:nvSpPr>
        <p:spPr>
          <a:xfrm>
            <a:off x="4195664" y="4766534"/>
            <a:ext cx="3446451" cy="81413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b="1" dirty="0">
                <a:solidFill>
                  <a:srgbClr val="FF0000"/>
                </a:solidFill>
                <a:latin typeface="黑体" panose="02010609060101010101" pitchFamily="49" charset="-122"/>
                <a:ea typeface="黑体" panose="02010609060101010101" pitchFamily="49" charset="-122"/>
              </a:rPr>
              <a:t>w</a:t>
            </a:r>
            <a:r>
              <a:rPr lang="zh-CN" altLang="en-US" b="1" dirty="0">
                <a:solidFill>
                  <a:srgbClr val="FF0000"/>
                </a:solidFill>
                <a:latin typeface="黑体" panose="02010609060101010101" pitchFamily="49" charset="-122"/>
                <a:ea typeface="黑体" panose="02010609060101010101" pitchFamily="49" charset="-122"/>
              </a:rPr>
              <a:t>由样本点及类别决定</a:t>
            </a:r>
          </a:p>
        </p:txBody>
      </p:sp>
      <p:cxnSp>
        <p:nvCxnSpPr>
          <p:cNvPr id="6" name="直接箭头连接符 5"/>
          <p:cNvCxnSpPr/>
          <p:nvPr/>
        </p:nvCxnSpPr>
        <p:spPr>
          <a:xfrm flipH="1" flipV="1">
            <a:off x="3962400" y="4114775"/>
            <a:ext cx="708991" cy="651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29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animEffect transition="in" filter="fade">
                                      <p:cBhvr>
                                        <p:cTn id="4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对偶问题求解</a:t>
            </a:r>
          </a:p>
        </p:txBody>
      </p:sp>
      <p:pic>
        <p:nvPicPr>
          <p:cNvPr id="6" name="图片 5"/>
          <p:cNvPicPr>
            <a:picLocks noChangeAspect="1"/>
          </p:cNvPicPr>
          <p:nvPr/>
        </p:nvPicPr>
        <p:blipFill>
          <a:blip r:embed="rId2"/>
          <a:stretch>
            <a:fillRect/>
          </a:stretch>
        </p:blipFill>
        <p:spPr>
          <a:xfrm>
            <a:off x="205408" y="996510"/>
            <a:ext cx="8494643" cy="5497239"/>
          </a:xfrm>
          <a:prstGeom prst="rect">
            <a:avLst/>
          </a:prstGeom>
        </p:spPr>
      </p:pic>
    </p:spTree>
    <p:extLst>
      <p:ext uri="{BB962C8B-B14F-4D97-AF65-F5344CB8AC3E}">
        <p14:creationId xmlns:p14="http://schemas.microsoft.com/office/powerpoint/2010/main" val="1177536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对偶问题求解</a:t>
            </a:r>
          </a:p>
        </p:txBody>
      </p:sp>
      <p:pic>
        <p:nvPicPr>
          <p:cNvPr id="3" name="图片 2"/>
          <p:cNvPicPr>
            <a:picLocks noChangeAspect="1"/>
          </p:cNvPicPr>
          <p:nvPr/>
        </p:nvPicPr>
        <p:blipFill>
          <a:blip r:embed="rId2"/>
          <a:stretch>
            <a:fillRect/>
          </a:stretch>
        </p:blipFill>
        <p:spPr>
          <a:xfrm>
            <a:off x="462640" y="1000539"/>
            <a:ext cx="7482119" cy="3670852"/>
          </a:xfrm>
          <a:prstGeom prst="rect">
            <a:avLst/>
          </a:prstGeom>
        </p:spPr>
      </p:pic>
    </p:spTree>
    <p:extLst>
      <p:ext uri="{BB962C8B-B14F-4D97-AF65-F5344CB8AC3E}">
        <p14:creationId xmlns:p14="http://schemas.microsoft.com/office/powerpoint/2010/main" val="2644788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引子</a:t>
            </a:r>
          </a:p>
        </p:txBody>
      </p:sp>
      <p:sp>
        <p:nvSpPr>
          <p:cNvPr id="4" name="内容占位符 3"/>
          <p:cNvSpPr>
            <a:spLocks noGrp="1"/>
          </p:cNvSpPr>
          <p:nvPr>
            <p:ph idx="1"/>
          </p:nvPr>
        </p:nvSpPr>
        <p:spPr>
          <a:xfrm>
            <a:off x="232244" y="1114824"/>
            <a:ext cx="8616950" cy="451134"/>
          </a:xfrm>
        </p:spPr>
        <p:txBody>
          <a:bodyPr/>
          <a:lstStyle/>
          <a:p>
            <a:pPr marL="0" indent="0">
              <a:buNone/>
            </a:pPr>
            <a:r>
              <a:rPr lang="en-US" altLang="zh-CN" b="1" dirty="0">
                <a:latin typeface="黑体" panose="02010609060101010101" pitchFamily="49" charset="-122"/>
                <a:ea typeface="黑体" panose="02010609060101010101" pitchFamily="49" charset="-122"/>
              </a:rPr>
              <a:t>-Q:</a:t>
            </a:r>
            <a:r>
              <a:rPr lang="zh-CN" altLang="en-US" b="1" dirty="0">
                <a:latin typeface="黑体" panose="02010609060101010101" pitchFamily="49" charset="-122"/>
                <a:ea typeface="黑体" panose="02010609060101010101" pitchFamily="49" charset="-122"/>
              </a:rPr>
              <a:t>将训练样本分开的超平面可能有很多</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哪一个好呢</a:t>
            </a:r>
            <a:r>
              <a:rPr lang="en-US" altLang="zh-CN" b="1" dirty="0">
                <a:latin typeface="黑体" panose="02010609060101010101" pitchFamily="49" charset="-122"/>
                <a:ea typeface="黑体" panose="02010609060101010101" pitchFamily="49" charset="-122"/>
              </a:rPr>
              <a:t>? </a:t>
            </a:r>
          </a:p>
        </p:txBody>
      </p:sp>
      <p:sp>
        <p:nvSpPr>
          <p:cNvPr id="69" name="内容占位符 3"/>
          <p:cNvSpPr txBox="1">
            <a:spLocks/>
          </p:cNvSpPr>
          <p:nvPr/>
        </p:nvSpPr>
        <p:spPr>
          <a:xfrm>
            <a:off x="202173" y="5511979"/>
            <a:ext cx="8616950" cy="5167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应选择</a:t>
            </a:r>
            <a:r>
              <a:rPr lang="en-US" altLang="zh-CN" b="1" dirty="0">
                <a:latin typeface="黑体" panose="02010609060101010101" pitchFamily="49" charset="-122"/>
                <a:ea typeface="黑体" panose="02010609060101010101" pitchFamily="49" charset="-122"/>
              </a:rPr>
              <a:t>”</a:t>
            </a:r>
            <a:r>
              <a:rPr lang="zh-CN" altLang="en-US" b="1" dirty="0">
                <a:solidFill>
                  <a:schemeClr val="tx2"/>
                </a:solidFill>
                <a:latin typeface="黑体" panose="02010609060101010101" pitchFamily="49" charset="-122"/>
                <a:ea typeface="黑体" panose="02010609060101010101" pitchFamily="49" charset="-122"/>
              </a:rPr>
              <a:t>正中间</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容忍性好</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鲁棒性高</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泛化能力最强</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cxnSp>
        <p:nvCxnSpPr>
          <p:cNvPr id="76" name="直接箭头连接符 75"/>
          <p:cNvCxnSpPr/>
          <p:nvPr/>
        </p:nvCxnSpPr>
        <p:spPr>
          <a:xfrm flipH="1" flipV="1">
            <a:off x="2921247" y="1916808"/>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2911529" y="4954308"/>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2695869" y="4856041"/>
            <a:ext cx="325369" cy="370972"/>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4229034" y="2634377"/>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4078700" y="3417659"/>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3871725" y="3227333"/>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3443810" y="3500276"/>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3656059" y="3713009"/>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4070846" y="3705925"/>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3554013" y="2684784"/>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5480113" y="40172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4872810" y="387890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4725497" y="454786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4326846" y="442403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5282993" y="437440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5337178"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4652186" y="428535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544135" y="377809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4936833"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flipH="1">
            <a:off x="3146627" y="2995155"/>
            <a:ext cx="3115757" cy="1271813"/>
          </a:xfrm>
          <a:prstGeom prst="line">
            <a:avLst/>
          </a:prstGeom>
          <a:ln w="9525"/>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flipV="1">
            <a:off x="3635877" y="2411210"/>
            <a:ext cx="2317640" cy="2309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4744766" y="2492476"/>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4476697" y="2749872"/>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3343077" y="3887030"/>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3893531" y="2906559"/>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3465616" y="3179502"/>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5077901" y="452794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5205946" y="395211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5337178" y="356536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761789" y="3289825"/>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nvGraphicFramePr>
        <p:xfrm>
          <a:off x="5953517" y="5029948"/>
          <a:ext cx="263851" cy="260351"/>
        </p:xfrm>
        <a:graphic>
          <a:graphicData uri="http://schemas.openxmlformats.org/presentationml/2006/ole">
            <mc:AlternateContent xmlns:mc="http://schemas.openxmlformats.org/markup-compatibility/2006">
              <mc:Choice xmlns:v="urn:schemas-microsoft-com:vml" Requires="v">
                <p:oleObj spid="_x0000_s17672" name="Formula" r:id="rId3" imgW="137160" imgH="131040" progId="Equation.Ribbit">
                  <p:embed/>
                </p:oleObj>
              </mc:Choice>
              <mc:Fallback>
                <p:oleObj name="Formula" r:id="rId3" imgW="137160" imgH="131040" progId="Equation.Ribbit">
                  <p:embed/>
                  <p:pic>
                    <p:nvPicPr>
                      <p:cNvPr id="106" name="对象 105"/>
                      <p:cNvPicPr/>
                      <p:nvPr/>
                    </p:nvPicPr>
                    <p:blipFill>
                      <a:blip r:embed="rId4"/>
                      <a:stretch>
                        <a:fillRect/>
                      </a:stretch>
                    </p:blipFill>
                    <p:spPr>
                      <a:xfrm>
                        <a:off x="5953517" y="5029948"/>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2524511" y="2158332"/>
          <a:ext cx="273161" cy="260351"/>
        </p:xfrm>
        <a:graphic>
          <a:graphicData uri="http://schemas.openxmlformats.org/presentationml/2006/ole">
            <mc:AlternateContent xmlns:mc="http://schemas.openxmlformats.org/markup-compatibility/2006">
              <mc:Choice xmlns:v="urn:schemas-microsoft-com:vml" Requires="v">
                <p:oleObj spid="_x0000_s17673" name="Formula" r:id="rId5" imgW="141120" imgH="131040" progId="Equation.Ribbit">
                  <p:embed/>
                </p:oleObj>
              </mc:Choice>
              <mc:Fallback>
                <p:oleObj name="Formula" r:id="rId5" imgW="141120" imgH="131040" progId="Equation.Ribbit">
                  <p:embed/>
                  <p:pic>
                    <p:nvPicPr>
                      <p:cNvPr id="107" name="对象 106"/>
                      <p:cNvPicPr/>
                      <p:nvPr/>
                    </p:nvPicPr>
                    <p:blipFill>
                      <a:blip r:embed="rId6"/>
                      <a:stretch>
                        <a:fillRect/>
                      </a:stretch>
                    </p:blipFill>
                    <p:spPr>
                      <a:xfrm>
                        <a:off x="2524511" y="2158332"/>
                        <a:ext cx="273161" cy="260351"/>
                      </a:xfrm>
                      <a:prstGeom prst="rect">
                        <a:avLst/>
                      </a:prstGeom>
                    </p:spPr>
                  </p:pic>
                </p:oleObj>
              </mc:Fallback>
            </mc:AlternateContent>
          </a:graphicData>
        </a:graphic>
      </p:graphicFrame>
      <p:cxnSp>
        <p:nvCxnSpPr>
          <p:cNvPr id="108" name="直接连接符 107"/>
          <p:cNvCxnSpPr/>
          <p:nvPr/>
        </p:nvCxnSpPr>
        <p:spPr>
          <a:xfrm flipH="1">
            <a:off x="4021576" y="2158332"/>
            <a:ext cx="1120348" cy="2603678"/>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flipH="1">
            <a:off x="3784199" y="2524844"/>
            <a:ext cx="2304807" cy="2299766"/>
          </a:xfrm>
          <a:prstGeom prst="line">
            <a:avLst/>
          </a:prstGeom>
          <a:ln w="9525"/>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H="1">
            <a:off x="3377611" y="2298904"/>
            <a:ext cx="2408275" cy="2290645"/>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818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577A37FA-9D6B-4C0D-867E-8F17AFF102A2}"/>
              </a:ext>
            </a:extLst>
          </p:cNvPr>
          <p:cNvGrpSpPr/>
          <p:nvPr/>
        </p:nvGrpSpPr>
        <p:grpSpPr>
          <a:xfrm>
            <a:off x="960783" y="187041"/>
            <a:ext cx="6081968" cy="6160750"/>
            <a:chOff x="960783" y="187041"/>
            <a:chExt cx="6081968" cy="6160750"/>
          </a:xfrm>
        </p:grpSpPr>
        <p:pic>
          <p:nvPicPr>
            <p:cNvPr id="5" name="图片 4"/>
            <p:cNvPicPr>
              <a:picLocks noChangeAspect="1"/>
            </p:cNvPicPr>
            <p:nvPr/>
          </p:nvPicPr>
          <p:blipFill>
            <a:blip r:embed="rId2"/>
            <a:stretch>
              <a:fillRect/>
            </a:stretch>
          </p:blipFill>
          <p:spPr>
            <a:xfrm>
              <a:off x="960783" y="187041"/>
              <a:ext cx="6081968" cy="6160750"/>
            </a:xfrm>
            <a:prstGeom prst="rect">
              <a:avLst/>
            </a:prstGeom>
          </p:spPr>
        </p:pic>
        <p:sp>
          <p:nvSpPr>
            <p:cNvPr id="2" name="文本框 1">
              <a:extLst>
                <a:ext uri="{FF2B5EF4-FFF2-40B4-BE49-F238E27FC236}">
                  <a16:creationId xmlns:a16="http://schemas.microsoft.com/office/drawing/2014/main" id="{E062F4EC-4394-4FF2-B96E-A3C365600575}"/>
                </a:ext>
              </a:extLst>
            </p:cNvPr>
            <p:cNvSpPr txBox="1"/>
            <p:nvPr/>
          </p:nvSpPr>
          <p:spPr>
            <a:xfrm>
              <a:off x="4355184" y="4119513"/>
              <a:ext cx="518474" cy="499621"/>
            </a:xfrm>
            <a:prstGeom prst="rect">
              <a:avLst/>
            </a:prstGeom>
            <a:noFill/>
          </p:spPr>
          <p:txBody>
            <a:bodyPr vert="eaVert" wrap="square" rtlCol="0">
              <a:spAutoFit/>
            </a:bodyPr>
            <a:lstStyle/>
            <a:p>
              <a:endParaRPr lang="zh-CN" altLang="en-US" dirty="0"/>
            </a:p>
          </p:txBody>
        </p:sp>
        <p:sp>
          <p:nvSpPr>
            <p:cNvPr id="3" name="文本框 2">
              <a:extLst>
                <a:ext uri="{FF2B5EF4-FFF2-40B4-BE49-F238E27FC236}">
                  <a16:creationId xmlns:a16="http://schemas.microsoft.com/office/drawing/2014/main" id="{625E1AF7-8CF7-4E95-87D7-1A1E634B97C8}"/>
                </a:ext>
              </a:extLst>
            </p:cNvPr>
            <p:cNvSpPr txBox="1"/>
            <p:nvPr/>
          </p:nvSpPr>
          <p:spPr>
            <a:xfrm>
              <a:off x="4185501" y="4204355"/>
              <a:ext cx="688157" cy="414779"/>
            </a:xfrm>
            <a:prstGeom prst="rect">
              <a:avLst/>
            </a:prstGeom>
            <a:solidFill>
              <a:schemeClr val="bg1"/>
            </a:solid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26E0A012-99B7-4D5C-B17B-DFFC967E05EB}"/>
                </a:ext>
              </a:extLst>
            </p:cNvPr>
            <p:cNvSpPr txBox="1"/>
            <p:nvPr/>
          </p:nvSpPr>
          <p:spPr>
            <a:xfrm>
              <a:off x="5280579" y="4931791"/>
              <a:ext cx="688157" cy="414779"/>
            </a:xfrm>
            <a:prstGeom prst="rect">
              <a:avLst/>
            </a:prstGeom>
            <a:solidFill>
              <a:schemeClr val="bg1"/>
            </a:solidFill>
          </p:spPr>
          <p:txBody>
            <a:bodyPr wrap="square" rtlCol="0">
              <a:spAutoFit/>
            </a:bodyPr>
            <a:lstStyle/>
            <a:p>
              <a:endParaRPr lang="zh-CN" altLang="en-US" dirty="0"/>
            </a:p>
          </p:txBody>
        </p:sp>
      </p:grpSp>
    </p:spTree>
    <p:extLst>
      <p:ext uri="{BB962C8B-B14F-4D97-AF65-F5344CB8AC3E}">
        <p14:creationId xmlns:p14="http://schemas.microsoft.com/office/powerpoint/2010/main" val="1447988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对偶问题求解</a:t>
            </a:r>
          </a:p>
        </p:txBody>
      </p:sp>
      <p:sp>
        <p:nvSpPr>
          <p:cNvPr id="3" name="内容占位符 2"/>
          <p:cNvSpPr>
            <a:spLocks noGrp="1"/>
          </p:cNvSpPr>
          <p:nvPr>
            <p:ph idx="1"/>
          </p:nvPr>
        </p:nvSpPr>
        <p:spPr/>
        <p:txBody>
          <a:bodyPr/>
          <a:lstStyle/>
          <a:p>
            <a:pPr>
              <a:lnSpc>
                <a:spcPct val="150000"/>
              </a:lnSpc>
            </a:pPr>
            <a:r>
              <a:rPr lang="zh-CN" altLang="en-US" b="1" dirty="0">
                <a:latin typeface="黑体" panose="02010609060101010101" pitchFamily="49" charset="-122"/>
                <a:ea typeface="黑体" panose="02010609060101010101" pitchFamily="49" charset="-122"/>
              </a:rPr>
              <a:t>以上问题有更高效的优化算法求解，即序列最小优化（</a:t>
            </a:r>
            <a:r>
              <a:rPr lang="en-US" altLang="zh-CN" b="1" dirty="0">
                <a:latin typeface="黑体" panose="02010609060101010101" pitchFamily="49" charset="-122"/>
                <a:ea typeface="黑体" panose="02010609060101010101" pitchFamily="49" charset="-122"/>
              </a:rPr>
              <a:t>SMO</a:t>
            </a:r>
            <a:r>
              <a:rPr lang="zh-CN" altLang="en-US" b="1" dirty="0">
                <a:latin typeface="黑体" panose="02010609060101010101" pitchFamily="49" charset="-122"/>
                <a:ea typeface="黑体" panose="02010609060101010101" pitchFamily="49" charset="-122"/>
              </a:rPr>
              <a:t>）算法。通过这个优化算法能得到</a:t>
            </a: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α</a:t>
            </a:r>
            <a:r>
              <a:rPr lang="zh-CN" altLang="en-US" b="1" dirty="0">
                <a:latin typeface="黑体" panose="02010609060101010101" pitchFamily="49" charset="-122"/>
                <a:ea typeface="黑体" panose="02010609060101010101" pitchFamily="49" charset="-122"/>
              </a:rPr>
              <a:t>，再根据</a:t>
            </a: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α</a:t>
            </a:r>
            <a:r>
              <a:rPr lang="zh-CN" altLang="en-US" b="1" dirty="0">
                <a:latin typeface="黑体" panose="02010609060101010101" pitchFamily="49" charset="-122"/>
                <a:ea typeface="黑体" panose="02010609060101010101" pitchFamily="49" charset="-122"/>
              </a:rPr>
              <a:t>，就可以求解出</a:t>
            </a:r>
            <a:r>
              <a:rPr lang="en-US" altLang="zh-CN" b="1" dirty="0">
                <a:latin typeface="黑体" panose="02010609060101010101" pitchFamily="49" charset="-122"/>
                <a:ea typeface="黑体" panose="02010609060101010101" pitchFamily="49" charset="-122"/>
              </a:rPr>
              <a:t>w</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进而求得最初的目的：找到超平面，即</a:t>
            </a:r>
            <a:r>
              <a:rPr lang="en-US" altLang="zh-CN" b="1" dirty="0">
                <a:solidFill>
                  <a:srgbClr val="FF0000"/>
                </a:solidFill>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决策平面</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a:t>
            </a:r>
            <a:r>
              <a:rPr lang="en-US" altLang="zh-CN" b="1" dirty="0" err="1">
                <a:solidFill>
                  <a:srgbClr val="FF0000"/>
                </a:solidFill>
                <a:latin typeface="黑体" panose="02010609060101010101" pitchFamily="49" charset="-122"/>
                <a:ea typeface="黑体" panose="02010609060101010101" pitchFamily="49" charset="-122"/>
              </a:rPr>
              <a:t>wx+b</a:t>
            </a:r>
            <a:r>
              <a:rPr lang="en-US" altLang="zh-CN" b="1" dirty="0">
                <a:solidFill>
                  <a:srgbClr val="FF0000"/>
                </a:solidFill>
                <a:latin typeface="黑体" panose="02010609060101010101" pitchFamily="49" charset="-122"/>
                <a:ea typeface="黑体" panose="02010609060101010101" pitchFamily="49" charset="-122"/>
              </a:rPr>
              <a:t>=0</a:t>
            </a:r>
            <a:endParaRPr lang="zh-CN" altLang="en-US" b="1" dirty="0">
              <a:solidFill>
                <a:srgbClr val="FF0000"/>
              </a:solidFill>
              <a:latin typeface="黑体" panose="02010609060101010101" pitchFamily="49" charset="-122"/>
              <a:ea typeface="黑体" panose="02010609060101010101" pitchFamily="49" charset="-122"/>
            </a:endParaRPr>
          </a:p>
          <a:p>
            <a:pPr fontAlgn="base">
              <a:lnSpc>
                <a:spcPct val="150000"/>
              </a:lnSpc>
            </a:pPr>
            <a:r>
              <a:rPr lang="zh-CN" altLang="en-US" b="1" dirty="0">
                <a:latin typeface="黑体" panose="02010609060101010101" pitchFamily="49" charset="-122"/>
                <a:ea typeface="黑体" panose="02010609060101010101" pitchFamily="49" charset="-122"/>
              </a:rPr>
              <a:t>总结：为什么费力进行推导？因为要将最初的原始问题，转换到可以使用</a:t>
            </a:r>
            <a:r>
              <a:rPr lang="en-US" altLang="zh-CN" b="1" dirty="0">
                <a:latin typeface="黑体" panose="02010609060101010101" pitchFamily="49" charset="-122"/>
                <a:ea typeface="黑体" panose="02010609060101010101" pitchFamily="49" charset="-122"/>
              </a:rPr>
              <a:t>SMO</a:t>
            </a:r>
            <a:r>
              <a:rPr lang="zh-CN" altLang="en-US" b="1" dirty="0">
                <a:latin typeface="黑体" panose="02010609060101010101" pitchFamily="49" charset="-122"/>
                <a:ea typeface="黑体" panose="02010609060101010101" pitchFamily="49" charset="-122"/>
              </a:rPr>
              <a:t>算法求解的问题。</a:t>
            </a:r>
          </a:p>
          <a:p>
            <a:pPr>
              <a:lnSpc>
                <a:spcPct val="150000"/>
              </a:lnSpc>
            </a:pPr>
            <a:endParaRPr lang="en-US" altLang="zh-CN" dirty="0">
              <a:latin typeface="+mn-ea"/>
              <a:ea typeface="+mn-ea"/>
            </a:endParaRPr>
          </a:p>
        </p:txBody>
      </p:sp>
    </p:spTree>
    <p:extLst>
      <p:ext uri="{BB962C8B-B14F-4D97-AF65-F5344CB8AC3E}">
        <p14:creationId xmlns:p14="http://schemas.microsoft.com/office/powerpoint/2010/main" val="35646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解的稀疏性</a:t>
            </a:r>
          </a:p>
        </p:txBody>
      </p:sp>
      <p:sp>
        <p:nvSpPr>
          <p:cNvPr id="3" name="内容占位符 2"/>
          <p:cNvSpPr>
            <a:spLocks noGrp="1"/>
          </p:cNvSpPr>
          <p:nvPr>
            <p:ph idx="1"/>
          </p:nvPr>
        </p:nvSpPr>
        <p:spPr/>
        <p:txBody>
          <a:bodyPr/>
          <a:lstStyle/>
          <a:p>
            <a:r>
              <a:rPr lang="zh-CN" altLang="en-US" b="1" dirty="0">
                <a:latin typeface="黑体" panose="02010609060101010101" pitchFamily="49" charset="-122"/>
                <a:ea typeface="黑体" panose="02010609060101010101" pitchFamily="49" charset="-122"/>
              </a:rPr>
              <a:t>最终模型：</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KKT</a:t>
            </a:r>
            <a:r>
              <a:rPr lang="zh-CN" altLang="en-US" b="1" dirty="0">
                <a:latin typeface="黑体" panose="02010609060101010101" pitchFamily="49" charset="-122"/>
                <a:ea typeface="黑体" panose="02010609060101010101" pitchFamily="49" charset="-122"/>
              </a:rPr>
              <a:t>条件</a:t>
            </a:r>
            <a:r>
              <a:rPr lang="zh-CN" altLang="en-US" b="1" dirty="0">
                <a:latin typeface="黑体" panose="02010609060101010101" pitchFamily="49" charset="-122"/>
                <a:ea typeface="黑体" panose="02010609060101010101" pitchFamily="49" charset="-122"/>
                <a:sym typeface="Wingdings" panose="05000000000000000000" pitchFamily="2" charset="2"/>
              </a:rPr>
              <a:t>：</a:t>
            </a:r>
            <a:r>
              <a:rPr lang="zh-CN" altLang="en-US" b="1" dirty="0">
                <a:solidFill>
                  <a:srgbClr val="FF0000"/>
                </a:solidFill>
                <a:latin typeface="黑体" panose="02010609060101010101" pitchFamily="49" charset="-122"/>
                <a:ea typeface="黑体" panose="02010609060101010101" pitchFamily="49" charset="-122"/>
                <a:sym typeface="Wingdings" panose="05000000000000000000" pitchFamily="2" charset="2"/>
              </a:rPr>
              <a:t>（满足此条件才能使用拉格朗日乘子法）</a:t>
            </a:r>
            <a:endParaRPr lang="en-US" altLang="zh-CN" b="1" dirty="0">
              <a:solidFill>
                <a:srgbClr val="FF0000"/>
              </a:solidFill>
              <a:latin typeface="黑体" panose="02010609060101010101" pitchFamily="49" charset="-122"/>
              <a:ea typeface="黑体" panose="02010609060101010101" pitchFamily="49" charset="-122"/>
              <a:sym typeface="Wingdings" panose="05000000000000000000" pitchFamily="2" charset="2"/>
            </a:endParaRPr>
          </a:p>
          <a:p>
            <a:endParaRPr lang="en-US" altLang="zh-CN" b="1" dirty="0">
              <a:solidFill>
                <a:srgbClr val="FF0000"/>
              </a:solidFill>
              <a:latin typeface="黑体" panose="02010609060101010101" pitchFamily="49" charset="-122"/>
              <a:ea typeface="黑体" panose="02010609060101010101" pitchFamily="49" charset="-122"/>
              <a:sym typeface="Wingdings" panose="05000000000000000000" pitchFamily="2" charset="2"/>
            </a:endParaRPr>
          </a:p>
          <a:p>
            <a:endParaRPr lang="en-US" altLang="zh-CN" b="1" dirty="0">
              <a:solidFill>
                <a:srgbClr val="FF0000"/>
              </a:solidFill>
              <a:latin typeface="黑体" panose="02010609060101010101" pitchFamily="49" charset="-122"/>
              <a:ea typeface="黑体" panose="02010609060101010101" pitchFamily="49" charset="-122"/>
              <a:sym typeface="Wingdings" panose="05000000000000000000" pitchFamily="2" charset="2"/>
            </a:endParaRPr>
          </a:p>
          <a:p>
            <a:endParaRPr lang="en-US" altLang="zh-CN" b="1" dirty="0">
              <a:solidFill>
                <a:srgbClr val="FF0000"/>
              </a:solidFill>
              <a:latin typeface="黑体" panose="02010609060101010101" pitchFamily="49" charset="-122"/>
              <a:ea typeface="黑体" panose="02010609060101010101" pitchFamily="49" charset="-122"/>
              <a:sym typeface="Wingdings" panose="05000000000000000000" pitchFamily="2" charset="2"/>
            </a:endParaRPr>
          </a:p>
          <a:p>
            <a:endParaRPr lang="en-US" altLang="zh-CN" b="1" dirty="0">
              <a:solidFill>
                <a:srgbClr val="FF0000"/>
              </a:solidFill>
              <a:latin typeface="黑体" panose="02010609060101010101" pitchFamily="49" charset="-122"/>
              <a:ea typeface="黑体" panose="02010609060101010101" pitchFamily="49" charset="-122"/>
              <a:sym typeface="Wingdings" panose="05000000000000000000" pitchFamily="2" charset="2"/>
            </a:endParaRPr>
          </a:p>
          <a:p>
            <a:endParaRPr lang="en-US" altLang="zh-CN" b="1" dirty="0">
              <a:solidFill>
                <a:srgbClr val="FF0000"/>
              </a:solidFill>
              <a:latin typeface="黑体" panose="02010609060101010101" pitchFamily="49" charset="-122"/>
              <a:ea typeface="黑体" panose="02010609060101010101" pitchFamily="49" charset="-122"/>
              <a:sym typeface="Wingdings" panose="05000000000000000000" pitchFamily="2" charset="2"/>
            </a:endParaRPr>
          </a:p>
          <a:p>
            <a:endParaRPr lang="zh-CN" altLang="en-US" dirty="0">
              <a:solidFill>
                <a:srgbClr val="FF000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069" y="1202802"/>
            <a:ext cx="4577146" cy="360000"/>
          </a:xfrm>
          <a:prstGeom prst="rect">
            <a:avLst/>
          </a:prstGeom>
        </p:spPr>
      </p:pic>
      <p:sp>
        <p:nvSpPr>
          <p:cNvPr id="8" name="右箭头 7"/>
          <p:cNvSpPr/>
          <p:nvPr/>
        </p:nvSpPr>
        <p:spPr>
          <a:xfrm>
            <a:off x="4676559" y="4146333"/>
            <a:ext cx="318053" cy="306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357895" y="5406239"/>
            <a:ext cx="6956545"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a:latin typeface="黑体" panose="02010609060101010101" pitchFamily="49" charset="-122"/>
                <a:ea typeface="黑体" panose="02010609060101010101" pitchFamily="49" charset="-122"/>
              </a:rPr>
              <a:t>支持向量机解的</a:t>
            </a:r>
            <a:r>
              <a:rPr lang="zh-CN" altLang="en-US" sz="2400" b="1" dirty="0">
                <a:solidFill>
                  <a:schemeClr val="tx2"/>
                </a:solidFill>
                <a:latin typeface="黑体" panose="02010609060101010101" pitchFamily="49" charset="-122"/>
                <a:ea typeface="黑体" panose="02010609060101010101" pitchFamily="49" charset="-122"/>
              </a:rPr>
              <a:t>稀疏性</a:t>
            </a: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训练完成后</a:t>
            </a: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大部分的训练样本都不需保留</a:t>
            </a: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最终模型仅与支持向量有关</a:t>
            </a:r>
            <a:r>
              <a:rPr lang="en-US" altLang="zh-CN" sz="2400" b="1" dirty="0">
                <a:latin typeface="黑体" panose="02010609060101010101" pitchFamily="49" charset="-122"/>
                <a:ea typeface="黑体" panose="02010609060101010101" pitchFamily="49" charset="-122"/>
              </a:rPr>
              <a:t>.</a:t>
            </a:r>
            <a:endParaRPr lang="zh-CN" altLang="en-US" sz="2200" b="1" dirty="0">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238" y="2435836"/>
            <a:ext cx="2822693" cy="1329043"/>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7857" y="4117217"/>
            <a:ext cx="1505843" cy="359695"/>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7471" y="4141602"/>
            <a:ext cx="847417" cy="310923"/>
          </a:xfrm>
          <a:prstGeom prst="rect">
            <a:avLst/>
          </a:prstGeom>
        </p:spPr>
      </p:pic>
      <p:sp>
        <p:nvSpPr>
          <p:cNvPr id="4" name="矩形 3"/>
          <p:cNvSpPr/>
          <p:nvPr/>
        </p:nvSpPr>
        <p:spPr>
          <a:xfrm>
            <a:off x="4336473" y="1039091"/>
            <a:ext cx="1910458" cy="6788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611218" y="3361901"/>
            <a:ext cx="2622461" cy="389726"/>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a:spLocks/>
          </p:cNvSpPr>
          <p:nvPr/>
        </p:nvSpPr>
        <p:spPr>
          <a:xfrm>
            <a:off x="6364692" y="4071859"/>
            <a:ext cx="2704245" cy="451603"/>
          </a:xfrm>
          <a:prstGeom prst="rect">
            <a:avLst/>
          </a:prstGeom>
        </p:spPr>
        <p:txBody>
          <a:bodyPr vert="horz" lIns="91440" tIns="46800" rIns="91440" bIns="45720" rtlCol="0">
            <a:normAutofit fontScale="925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solidFill>
                  <a:srgbClr val="FF0000"/>
                </a:solidFill>
                <a:latin typeface="黑体" panose="02010609060101010101" pitchFamily="49" charset="-122"/>
                <a:ea typeface="黑体" panose="02010609060101010101" pitchFamily="49" charset="-122"/>
              </a:rPr>
              <a:t>该样本对</a:t>
            </a:r>
            <a:r>
              <a:rPr lang="en-US" altLang="zh-CN" sz="2000" b="1" dirty="0">
                <a:solidFill>
                  <a:srgbClr val="FF0000"/>
                </a:solidFill>
                <a:latin typeface="黑体" panose="02010609060101010101" pitchFamily="49" charset="-122"/>
                <a:ea typeface="黑体" panose="02010609060101010101" pitchFamily="49" charset="-122"/>
              </a:rPr>
              <a:t>f(x)</a:t>
            </a:r>
            <a:r>
              <a:rPr lang="zh-CN" altLang="en-US" sz="2000" b="1" dirty="0">
                <a:solidFill>
                  <a:srgbClr val="FF0000"/>
                </a:solidFill>
                <a:latin typeface="黑体" panose="02010609060101010101" pitchFamily="49" charset="-122"/>
                <a:ea typeface="黑体" panose="02010609060101010101" pitchFamily="49" charset="-122"/>
              </a:rPr>
              <a:t>没有影响</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21343" t="68693" r="25605"/>
          <a:stretch/>
        </p:blipFill>
        <p:spPr>
          <a:xfrm>
            <a:off x="2145404" y="4625800"/>
            <a:ext cx="1497497" cy="416088"/>
          </a:xfrm>
          <a:prstGeom prst="rect">
            <a:avLst/>
          </a:prstGeom>
        </p:spPr>
      </p:pic>
      <p:pic>
        <p:nvPicPr>
          <p:cNvPr id="18" name="图片 17"/>
          <p:cNvPicPr>
            <a:picLocks noChangeAspect="1"/>
          </p:cNvPicPr>
          <p:nvPr/>
        </p:nvPicPr>
        <p:blipFill rotWithShape="1">
          <a:blip r:embed="rId5">
            <a:extLst>
              <a:ext uri="{28A0092B-C50C-407E-A947-70E740481C1C}">
                <a14:useLocalDpi xmlns:a14="http://schemas.microsoft.com/office/drawing/2010/main" val="0"/>
              </a:ext>
            </a:extLst>
          </a:blip>
          <a:srcRect l="38740"/>
          <a:stretch/>
        </p:blipFill>
        <p:spPr>
          <a:xfrm>
            <a:off x="3673615" y="4644316"/>
            <a:ext cx="519125" cy="310923"/>
          </a:xfrm>
          <a:prstGeom prst="rect">
            <a:avLst/>
          </a:prstGeom>
        </p:spPr>
      </p:pic>
      <p:sp>
        <p:nvSpPr>
          <p:cNvPr id="19" name="右箭头 18"/>
          <p:cNvSpPr/>
          <p:nvPr/>
        </p:nvSpPr>
        <p:spPr>
          <a:xfrm>
            <a:off x="4676557" y="4656156"/>
            <a:ext cx="318053" cy="306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2"/>
          <p:cNvSpPr txBox="1">
            <a:spLocks/>
          </p:cNvSpPr>
          <p:nvPr/>
        </p:nvSpPr>
        <p:spPr>
          <a:xfrm>
            <a:off x="5428983" y="4603446"/>
            <a:ext cx="3448317" cy="451603"/>
          </a:xfrm>
          <a:prstGeom prst="rect">
            <a:avLst/>
          </a:prstGeom>
        </p:spPr>
        <p:txBody>
          <a:bodyPr vert="horz" lIns="91440" tIns="46800" rIns="91440" bIns="45720" rtlCol="0">
            <a:normAutofit fontScale="925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solidFill>
                  <a:srgbClr val="FF0000"/>
                </a:solidFill>
                <a:latin typeface="黑体" panose="02010609060101010101" pitchFamily="49" charset="-122"/>
                <a:ea typeface="黑体" panose="02010609060101010101" pitchFamily="49" charset="-122"/>
              </a:rPr>
              <a:t>该样本位于边界，为支持向量</a:t>
            </a:r>
          </a:p>
        </p:txBody>
      </p:sp>
    </p:spTree>
    <p:extLst>
      <p:ext uri="{BB962C8B-B14F-4D97-AF65-F5344CB8AC3E}">
        <p14:creationId xmlns:p14="http://schemas.microsoft.com/office/powerpoint/2010/main" val="211987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fade">
                                      <p:cBhvr>
                                        <p:cTn id="40" dur="500"/>
                                        <p:tgtEl>
                                          <p:spTgt spid="16">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Effect transition="in" filter="fade">
                                      <p:cBhvr>
                                        <p:cTn id="58"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4" grpId="0" animBg="1"/>
      <p:bldP spid="16" grpId="0" build="p"/>
      <p:bldP spid="19" grpId="0" animBg="1"/>
      <p:bldP spid="20"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95131" y="942535"/>
            <a:ext cx="7049742" cy="5322015"/>
          </a:xfrm>
          <a:prstGeom prst="rect">
            <a:avLst/>
          </a:prstGeom>
        </p:spPr>
      </p:pic>
    </p:spTree>
    <p:extLst>
      <p:ext uri="{BB962C8B-B14F-4D97-AF65-F5344CB8AC3E}">
        <p14:creationId xmlns:p14="http://schemas.microsoft.com/office/powerpoint/2010/main" val="3001772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82803" y="201475"/>
            <a:ext cx="7861175" cy="609230"/>
          </a:xfrm>
        </p:spPr>
        <p:txBody>
          <a:bodyPr vert="horz" lIns="91440" tIns="45720" rIns="91440" bIns="45720" rtlCol="0" anchor="ctr">
            <a:normAutofit/>
          </a:bodyPr>
          <a:lstStyle/>
          <a:p>
            <a:r>
              <a:rPr lang="en-US" altLang="zh-CN" dirty="0" err="1">
                <a:latin typeface="黑体" panose="02010609060101010101" pitchFamily="49" charset="-122"/>
                <a:ea typeface="黑体" panose="02010609060101010101" pitchFamily="49" charset="-122"/>
              </a:rPr>
              <a:t>SMO</a:t>
            </a:r>
            <a:r>
              <a:rPr altLang="en-US" dirty="0" err="1">
                <a:latin typeface="黑体" panose="02010609060101010101" pitchFamily="49" charset="-122"/>
                <a:ea typeface="黑体" panose="02010609060101010101" pitchFamily="49" charset="-122"/>
              </a:rPr>
              <a:t>算法</a:t>
            </a:r>
            <a:endParaRPr altLang="zh-CN" dirty="0">
              <a:latin typeface="黑体" panose="02010609060101010101" pitchFamily="49" charset="-122"/>
              <a:ea typeface="黑体" panose="02010609060101010101" pitchFamily="49" charset="-122"/>
            </a:endParaRPr>
          </a:p>
        </p:txBody>
      </p:sp>
      <p:sp>
        <p:nvSpPr>
          <p:cNvPr id="52227" name="内容占位符 2"/>
          <p:cNvSpPr>
            <a:spLocks noGrp="1"/>
          </p:cNvSpPr>
          <p:nvPr>
            <p:ph idx="1"/>
          </p:nvPr>
        </p:nvSpPr>
        <p:spPr>
          <a:xfrm>
            <a:off x="264318" y="1206558"/>
            <a:ext cx="8615363" cy="4050506"/>
          </a:xfrm>
        </p:spPr>
        <p:txBody>
          <a:bodyPr>
            <a:normAutofit/>
          </a:bodyPr>
          <a:lstStyle/>
          <a:p>
            <a:pPr>
              <a:lnSpc>
                <a:spcPct val="150000"/>
              </a:lnSpc>
            </a:pPr>
            <a:r>
              <a:rPr lang="en-US" altLang="zh-CN" sz="2000" b="1" dirty="0">
                <a:latin typeface="黑体" panose="02010609060101010101" pitchFamily="49" charset="-122"/>
                <a:ea typeface="黑体" panose="02010609060101010101" pitchFamily="49" charset="-122"/>
              </a:rPr>
              <a:t>1996</a:t>
            </a:r>
            <a:r>
              <a:rPr lang="zh-CN" altLang="en-US" sz="2000" b="1" dirty="0">
                <a:latin typeface="黑体" panose="02010609060101010101" pitchFamily="49" charset="-122"/>
                <a:ea typeface="黑体" panose="02010609060101010101" pitchFamily="49" charset="-122"/>
              </a:rPr>
              <a:t>年，</a:t>
            </a:r>
            <a:r>
              <a:rPr lang="en-US" altLang="zh-CN" sz="2000" b="1" dirty="0">
                <a:latin typeface="黑体" panose="02010609060101010101" pitchFamily="49" charset="-122"/>
                <a:ea typeface="黑体" panose="02010609060101010101" pitchFamily="49" charset="-122"/>
              </a:rPr>
              <a:t>John Platt</a:t>
            </a:r>
            <a:r>
              <a:rPr lang="zh-CN" altLang="en-US" sz="2000" b="1" dirty="0">
                <a:latin typeface="黑体" panose="02010609060101010101" pitchFamily="49" charset="-122"/>
                <a:ea typeface="黑体" panose="02010609060101010101" pitchFamily="49" charset="-122"/>
              </a:rPr>
              <a:t>发布</a:t>
            </a:r>
            <a:r>
              <a:rPr lang="en-US" altLang="zh-CN" sz="2000" b="1" dirty="0">
                <a:latin typeface="黑体" panose="02010609060101010101" pitchFamily="49" charset="-122"/>
                <a:ea typeface="黑体" panose="02010609060101010101" pitchFamily="49" charset="-122"/>
              </a:rPr>
              <a:t>SMO</a:t>
            </a:r>
            <a:r>
              <a:rPr lang="zh-CN" altLang="en-US" sz="2000" b="1" dirty="0">
                <a:latin typeface="黑体" panose="02010609060101010101" pitchFamily="49" charset="-122"/>
                <a:ea typeface="黑体" panose="02010609060101010101" pitchFamily="49" charset="-122"/>
              </a:rPr>
              <a:t>算法，用于训练</a:t>
            </a:r>
            <a:r>
              <a:rPr lang="en-US" altLang="zh-CN" sz="2000" b="1" dirty="0">
                <a:latin typeface="黑体" panose="02010609060101010101" pitchFamily="49" charset="-122"/>
                <a:ea typeface="黑体" panose="02010609060101010101" pitchFamily="49" charset="-122"/>
              </a:rPr>
              <a:t>SVM</a:t>
            </a:r>
          </a:p>
          <a:p>
            <a:pPr eaLnBrk="1" hangingPunct="1">
              <a:lnSpc>
                <a:spcPct val="150000"/>
              </a:lnSpc>
            </a:pPr>
            <a:r>
              <a:rPr lang="en-US" altLang="zh-CN" sz="2000" b="1" dirty="0">
                <a:latin typeface="黑体" panose="02010609060101010101" pitchFamily="49" charset="-122"/>
                <a:ea typeface="黑体" panose="02010609060101010101" pitchFamily="49" charset="-122"/>
              </a:rPr>
              <a:t>SMO</a:t>
            </a:r>
            <a:r>
              <a:rPr altLang="en-US" sz="2000" b="1" dirty="0">
                <a:latin typeface="黑体" panose="02010609060101010101" pitchFamily="49" charset="-122"/>
                <a:ea typeface="黑体" panose="02010609060101010101" pitchFamily="49" charset="-122"/>
              </a:rPr>
              <a:t>表示序列最小化</a:t>
            </a:r>
            <a:r>
              <a:rPr lang="en-US" altLang="zh-CN" sz="2000" b="1" dirty="0">
                <a:latin typeface="黑体" panose="02010609060101010101" pitchFamily="49" charset="-122"/>
                <a:ea typeface="黑体" panose="02010609060101010101" pitchFamily="49" charset="-122"/>
              </a:rPr>
              <a:t>(Sequential Minimal Optimization)</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SMO</a:t>
            </a:r>
            <a:r>
              <a:rPr altLang="en-US" sz="2000" b="1" dirty="0">
                <a:latin typeface="黑体" panose="02010609060101010101" pitchFamily="49" charset="-122"/>
                <a:ea typeface="黑体" panose="02010609060101010101" pitchFamily="49" charset="-122"/>
              </a:rPr>
              <a:t>算法是将大优化问题分解为多个小优化问题来求解。这些小优化问题往往很容易求解，并且对它们进行顺序求解的结果与将它们作为整体来求解的结果完全一致的。在结果完全相同的同时，</a:t>
            </a:r>
            <a:r>
              <a:rPr lang="en-US" altLang="zh-CN" sz="2000" b="1" dirty="0">
                <a:latin typeface="黑体" panose="02010609060101010101" pitchFamily="49" charset="-122"/>
                <a:ea typeface="黑体" panose="02010609060101010101" pitchFamily="49" charset="-122"/>
              </a:rPr>
              <a:t>SMO</a:t>
            </a:r>
            <a:r>
              <a:rPr altLang="en-US" sz="2000" b="1" dirty="0">
                <a:latin typeface="黑体" panose="02010609060101010101" pitchFamily="49" charset="-122"/>
                <a:ea typeface="黑体" panose="02010609060101010101" pitchFamily="49" charset="-122"/>
              </a:rPr>
              <a:t>算法的求解时间短很多。</a:t>
            </a:r>
          </a:p>
          <a:p>
            <a:pPr eaLnBrk="1" hangingPunct="1">
              <a:lnSpc>
                <a:spcPct val="150000"/>
              </a:lnSpc>
            </a:pPr>
            <a:r>
              <a:rPr lang="en-US" altLang="zh-CN" sz="2000" b="1" dirty="0">
                <a:latin typeface="黑体" panose="02010609060101010101" pitchFamily="49" charset="-122"/>
                <a:ea typeface="黑体" panose="02010609060101010101" pitchFamily="49" charset="-122"/>
              </a:rPr>
              <a:t>SMO</a:t>
            </a:r>
            <a:r>
              <a:rPr altLang="en-US" sz="2000" b="1" dirty="0">
                <a:latin typeface="黑体" panose="02010609060101010101" pitchFamily="49" charset="-122"/>
                <a:ea typeface="黑体" panose="02010609060101010101" pitchFamily="49" charset="-122"/>
              </a:rPr>
              <a:t>算法的目标是求出一系列</a:t>
            </a:r>
            <a:r>
              <a:rPr lang="el-GR" altLang="zh-CN" sz="2000" b="1" i="1" dirty="0">
                <a:latin typeface="Times New Roman" panose="02020603050405020304" pitchFamily="18" charset="0"/>
                <a:ea typeface="黑体" panose="02010609060101010101" pitchFamily="49" charset="-122"/>
                <a:cs typeface="Times New Roman" panose="02020603050405020304" pitchFamily="18" charset="0"/>
              </a:rPr>
              <a:t>α</a:t>
            </a:r>
            <a:r>
              <a:rPr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b</a:t>
            </a:r>
            <a:r>
              <a:rPr altLang="en-US" sz="2000" b="1" dirty="0">
                <a:latin typeface="黑体" panose="02010609060101010101" pitchFamily="49" charset="-122"/>
                <a:ea typeface="黑体" panose="02010609060101010101" pitchFamily="49" charset="-122"/>
              </a:rPr>
              <a:t>，一旦求出了这些</a:t>
            </a:r>
            <a:r>
              <a:rPr lang="el-GR" altLang="zh-CN" sz="2000" b="1" i="1" dirty="0">
                <a:latin typeface="Times New Roman" panose="02020603050405020304" pitchFamily="18" charset="0"/>
                <a:ea typeface="黑体" panose="02010609060101010101" pitchFamily="49" charset="-122"/>
                <a:cs typeface="Times New Roman" panose="02020603050405020304" pitchFamily="18" charset="0"/>
              </a:rPr>
              <a:t>α </a:t>
            </a:r>
            <a:r>
              <a:rPr altLang="en-US" sz="2000" b="1" dirty="0">
                <a:latin typeface="黑体" panose="02010609060101010101" pitchFamily="49" charset="-122"/>
                <a:ea typeface="黑体" panose="02010609060101010101" pitchFamily="49" charset="-122"/>
              </a:rPr>
              <a:t>，就很容易计算出权重向量</a:t>
            </a:r>
            <a:r>
              <a:rPr lang="en-US" altLang="zh-CN" sz="2000" b="1" dirty="0">
                <a:latin typeface="黑体" panose="02010609060101010101" pitchFamily="49" charset="-122"/>
                <a:ea typeface="黑体" panose="02010609060101010101" pitchFamily="49" charset="-122"/>
              </a:rPr>
              <a:t>w</a:t>
            </a:r>
            <a:r>
              <a:rPr altLang="en-US" sz="2000" b="1" dirty="0">
                <a:latin typeface="黑体" panose="02010609060101010101" pitchFamily="49" charset="-122"/>
                <a:ea typeface="黑体" panose="02010609060101010101" pitchFamily="49" charset="-122"/>
              </a:rPr>
              <a:t>并得到分隔超平面。</a:t>
            </a:r>
            <a:endParaRPr lang="en-US" altLang="en-US" sz="2000" b="1" dirty="0">
              <a:latin typeface="黑体" panose="02010609060101010101" pitchFamily="49" charset="-122"/>
              <a:ea typeface="黑体" panose="02010609060101010101" pitchFamily="49" charset="-122"/>
            </a:endParaRPr>
          </a:p>
          <a:p>
            <a:pPr eaLnBrk="1" hangingPunct="1">
              <a:lnSpc>
                <a:spcPct val="150000"/>
              </a:lnSpc>
            </a:pPr>
            <a:endParaRPr altLang="en-US" sz="2000" dirty="0">
              <a:latin typeface="+mn-ea"/>
              <a:ea typeface="+mn-ea"/>
            </a:endParaRPr>
          </a:p>
        </p:txBody>
      </p:sp>
    </p:spTree>
    <p:extLst>
      <p:ext uri="{BB962C8B-B14F-4D97-AF65-F5344CB8AC3E}">
        <p14:creationId xmlns:p14="http://schemas.microsoft.com/office/powerpoint/2010/main" val="1589908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求解方法 </a:t>
            </a:r>
            <a:r>
              <a:rPr lang="en-US" altLang="zh-CN" dirty="0">
                <a:latin typeface="黑体" panose="02010609060101010101" pitchFamily="49" charset="-122"/>
                <a:ea typeface="黑体" panose="02010609060101010101" pitchFamily="49" charset="-122"/>
              </a:rPr>
              <a:t>- SMO</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r>
              <a:rPr lang="zh-CN" altLang="en-US" b="1" dirty="0">
                <a:latin typeface="黑体" panose="02010609060101010101" pitchFamily="49" charset="-122"/>
                <a:ea typeface="黑体" panose="02010609060101010101" pitchFamily="49" charset="-122"/>
              </a:rPr>
              <a:t>基本思路：不断执行如下两个步骤直至收敛</a:t>
            </a:r>
            <a:r>
              <a:rPr lang="en-US" altLang="zh-CN" b="1" dirty="0">
                <a:latin typeface="黑体" panose="02010609060101010101" pitchFamily="49" charset="-122"/>
                <a:ea typeface="黑体" panose="02010609060101010101" pitchFamily="49" charset="-122"/>
              </a:rPr>
              <a:t>.</a:t>
            </a:r>
          </a:p>
          <a:p>
            <a:pPr lvl="1"/>
            <a:r>
              <a:rPr lang="zh-CN" altLang="en-US" b="1" dirty="0">
                <a:latin typeface="黑体" panose="02010609060101010101" pitchFamily="49" charset="-122"/>
                <a:ea typeface="黑体" panose="02010609060101010101" pitchFamily="49" charset="-122"/>
              </a:rPr>
              <a:t>第一步：选取一对需更新的变量    和    </a:t>
            </a:r>
            <a:r>
              <a:rPr lang="en-US" altLang="zh-CN" b="1" dirty="0">
                <a:latin typeface="黑体" panose="02010609060101010101" pitchFamily="49" charset="-122"/>
                <a:ea typeface="黑体" panose="02010609060101010101" pitchFamily="49" charset="-122"/>
              </a:rPr>
              <a:t>.</a:t>
            </a:r>
          </a:p>
          <a:p>
            <a:pPr lvl="1"/>
            <a:r>
              <a:rPr lang="zh-CN" altLang="en-US" b="1" dirty="0">
                <a:latin typeface="黑体" panose="02010609060101010101" pitchFamily="49" charset="-122"/>
                <a:ea typeface="黑体" panose="02010609060101010101" pitchFamily="49" charset="-122"/>
              </a:rPr>
              <a:t>第二步：固定</a:t>
            </a:r>
            <a:r>
              <a:rPr lang="en-US" altLang="zh-CN" b="1" i="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和    以外的参数</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求解对偶问题更新    和    </a:t>
            </a:r>
            <a:r>
              <a:rPr lang="en-US" altLang="zh-CN" b="1" dirty="0">
                <a:latin typeface="黑体" panose="02010609060101010101" pitchFamily="49" charset="-122"/>
                <a:ea typeface="黑体" panose="02010609060101010101" pitchFamily="49" charset="-122"/>
              </a:rPr>
              <a:t>.</a:t>
            </a:r>
          </a:p>
          <a:p>
            <a:pPr lvl="0"/>
            <a:endParaRPr lang="en-US" altLang="zh-CN" dirty="0"/>
          </a:p>
          <a:p>
            <a:pPr lvl="0"/>
            <a:r>
              <a:rPr lang="zh-CN" altLang="en-US" b="1" dirty="0">
                <a:latin typeface="黑体" panose="02010609060101010101" pitchFamily="49" charset="-122"/>
                <a:ea typeface="黑体" panose="02010609060101010101" pitchFamily="49" charset="-122"/>
              </a:rPr>
              <a:t>仅考虑    和    时</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对偶问题的约束变为</a:t>
            </a:r>
            <a:endParaRPr lang="en-US" altLang="zh-CN" b="1" dirty="0">
              <a:latin typeface="黑体" panose="02010609060101010101" pitchFamily="49" charset="-122"/>
              <a:ea typeface="黑体" panose="02010609060101010101" pitchFamily="49" charset="-122"/>
            </a:endParaRPr>
          </a:p>
          <a:p>
            <a:pPr lvl="0"/>
            <a:endParaRPr lang="en-US" altLang="zh-CN" b="1" dirty="0">
              <a:latin typeface="黑体" panose="02010609060101010101" pitchFamily="49" charset="-122"/>
              <a:ea typeface="黑体" panose="02010609060101010101" pitchFamily="49" charset="-122"/>
            </a:endParaRPr>
          </a:p>
          <a:p>
            <a:pPr lvl="0"/>
            <a:endParaRPr lang="en-US" altLang="zh-CN" dirty="0"/>
          </a:p>
          <a:p>
            <a:pPr lvl="0"/>
            <a:endParaRPr lang="en-US" altLang="zh-CN" dirty="0"/>
          </a:p>
          <a:p>
            <a:pPr lvl="0"/>
            <a:endParaRPr lang="en-US" altLang="zh-CN" dirty="0"/>
          </a:p>
          <a:p>
            <a:pPr lvl="0"/>
            <a:endParaRPr lang="en-US" altLang="zh-CN" dirty="0"/>
          </a:p>
          <a:p>
            <a:pPr lvl="0"/>
            <a:r>
              <a:rPr lang="zh-CN" altLang="en-US" b="1" dirty="0">
                <a:latin typeface="黑体" panose="02010609060101010101" pitchFamily="49" charset="-122"/>
                <a:ea typeface="黑体" panose="02010609060101010101" pitchFamily="49" charset="-122"/>
              </a:rPr>
              <a:t>偏移项  ：通过支持向量来确定</a:t>
            </a:r>
            <a:r>
              <a:rPr lang="en-US" altLang="zh-CN" b="1" dirty="0">
                <a:latin typeface="黑体" panose="02010609060101010101" pitchFamily="49" charset="-122"/>
                <a:ea typeface="黑体" panose="02010609060101010101" pitchFamily="49" charset="-122"/>
              </a:rPr>
              <a:t>.</a:t>
            </a:r>
          </a:p>
        </p:txBody>
      </p:sp>
      <p:graphicFrame>
        <p:nvGraphicFramePr>
          <p:cNvPr id="4" name="对象 3"/>
          <p:cNvGraphicFramePr>
            <a:graphicFrameLocks noChangeAspect="1"/>
          </p:cNvGraphicFramePr>
          <p:nvPr>
            <p:extLst>
              <p:ext uri="{D42A27DB-BD31-4B8C-83A1-F6EECF244321}">
                <p14:modId xmlns:p14="http://schemas.microsoft.com/office/powerpoint/2010/main" val="785409191"/>
              </p:ext>
            </p:extLst>
          </p:nvPr>
        </p:nvGraphicFramePr>
        <p:xfrm>
          <a:off x="4681532" y="1621105"/>
          <a:ext cx="285378" cy="252000"/>
        </p:xfrm>
        <a:graphic>
          <a:graphicData uri="http://schemas.openxmlformats.org/presentationml/2006/ole">
            <mc:AlternateContent xmlns:mc="http://schemas.openxmlformats.org/markup-compatibility/2006">
              <mc:Choice xmlns:v="urn:schemas-microsoft-com:vml" Requires="v">
                <p:oleObj spid="_x0000_s22578" name="Formula" r:id="rId3" imgW="134640" imgH="119520" progId="Equation.Ribbit">
                  <p:embed/>
                </p:oleObj>
              </mc:Choice>
              <mc:Fallback>
                <p:oleObj name="Formula" r:id="rId3" imgW="134640" imgH="119520" progId="Equation.Ribbit">
                  <p:embed/>
                  <p:pic>
                    <p:nvPicPr>
                      <p:cNvPr id="0" name=""/>
                      <p:cNvPicPr/>
                      <p:nvPr/>
                    </p:nvPicPr>
                    <p:blipFill>
                      <a:blip r:embed="rId4"/>
                      <a:stretch>
                        <a:fillRect/>
                      </a:stretch>
                    </p:blipFill>
                    <p:spPr>
                      <a:xfrm>
                        <a:off x="4681532" y="1621105"/>
                        <a:ext cx="285378" cy="2520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76261102"/>
              </p:ext>
            </p:extLst>
          </p:nvPr>
        </p:nvGraphicFramePr>
        <p:xfrm>
          <a:off x="5453588" y="1616725"/>
          <a:ext cx="300738" cy="280800"/>
        </p:xfrm>
        <a:graphic>
          <a:graphicData uri="http://schemas.openxmlformats.org/presentationml/2006/ole">
            <mc:AlternateContent xmlns:mc="http://schemas.openxmlformats.org/markup-compatibility/2006">
              <mc:Choice xmlns:v="urn:schemas-microsoft-com:vml" Requires="v">
                <p:oleObj spid="_x0000_s22579" name="Formula" r:id="rId5" imgW="143640" imgH="133560" progId="Equation.Ribbit">
                  <p:embed/>
                </p:oleObj>
              </mc:Choice>
              <mc:Fallback>
                <p:oleObj name="Formula" r:id="rId5" imgW="143640" imgH="133560" progId="Equation.Ribbit">
                  <p:embed/>
                  <p:pic>
                    <p:nvPicPr>
                      <p:cNvPr id="0" name=""/>
                      <p:cNvPicPr/>
                      <p:nvPr/>
                    </p:nvPicPr>
                    <p:blipFill>
                      <a:blip r:embed="rId6"/>
                      <a:stretch>
                        <a:fillRect/>
                      </a:stretch>
                    </p:blipFill>
                    <p:spPr>
                      <a:xfrm>
                        <a:off x="5453588" y="1616725"/>
                        <a:ext cx="300738" cy="2808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648365611"/>
              </p:ext>
            </p:extLst>
          </p:nvPr>
        </p:nvGraphicFramePr>
        <p:xfrm>
          <a:off x="2600187" y="1972288"/>
          <a:ext cx="285378" cy="252000"/>
        </p:xfrm>
        <a:graphic>
          <a:graphicData uri="http://schemas.openxmlformats.org/presentationml/2006/ole">
            <mc:AlternateContent xmlns:mc="http://schemas.openxmlformats.org/markup-compatibility/2006">
              <mc:Choice xmlns:v="urn:schemas-microsoft-com:vml" Requires="v">
                <p:oleObj spid="_x0000_s22580" name="Formula" r:id="rId7" imgW="134640" imgH="119520" progId="Equation.Ribbit">
                  <p:embed/>
                </p:oleObj>
              </mc:Choice>
              <mc:Fallback>
                <p:oleObj name="Formula" r:id="rId7" imgW="134640" imgH="119520" progId="Equation.Ribbit">
                  <p:embed/>
                  <p:pic>
                    <p:nvPicPr>
                      <p:cNvPr id="0" name=""/>
                      <p:cNvPicPr/>
                      <p:nvPr/>
                    </p:nvPicPr>
                    <p:blipFill>
                      <a:blip r:embed="rId4"/>
                      <a:stretch>
                        <a:fillRect/>
                      </a:stretch>
                    </p:blipFill>
                    <p:spPr>
                      <a:xfrm>
                        <a:off x="2600187" y="1972288"/>
                        <a:ext cx="285378" cy="2520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22561522"/>
              </p:ext>
            </p:extLst>
          </p:nvPr>
        </p:nvGraphicFramePr>
        <p:xfrm>
          <a:off x="3419373" y="1941815"/>
          <a:ext cx="300738" cy="280800"/>
        </p:xfrm>
        <a:graphic>
          <a:graphicData uri="http://schemas.openxmlformats.org/presentationml/2006/ole">
            <mc:AlternateContent xmlns:mc="http://schemas.openxmlformats.org/markup-compatibility/2006">
              <mc:Choice xmlns:v="urn:schemas-microsoft-com:vml" Requires="v">
                <p:oleObj spid="_x0000_s22581" name="Formula" r:id="rId8" imgW="143640" imgH="133560" progId="Equation.Ribbit">
                  <p:embed/>
                </p:oleObj>
              </mc:Choice>
              <mc:Fallback>
                <p:oleObj name="Formula" r:id="rId8" imgW="143640" imgH="133560" progId="Equation.Ribbit">
                  <p:embed/>
                  <p:pic>
                    <p:nvPicPr>
                      <p:cNvPr id="0" name=""/>
                      <p:cNvPicPr/>
                      <p:nvPr/>
                    </p:nvPicPr>
                    <p:blipFill>
                      <a:blip r:embed="rId6"/>
                      <a:stretch>
                        <a:fillRect/>
                      </a:stretch>
                    </p:blipFill>
                    <p:spPr>
                      <a:xfrm>
                        <a:off x="3419373" y="1941815"/>
                        <a:ext cx="300738" cy="2808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343450005"/>
              </p:ext>
            </p:extLst>
          </p:nvPr>
        </p:nvGraphicFramePr>
        <p:xfrm>
          <a:off x="7536485" y="1956215"/>
          <a:ext cx="285378" cy="252000"/>
        </p:xfrm>
        <a:graphic>
          <a:graphicData uri="http://schemas.openxmlformats.org/presentationml/2006/ole">
            <mc:AlternateContent xmlns:mc="http://schemas.openxmlformats.org/markup-compatibility/2006">
              <mc:Choice xmlns:v="urn:schemas-microsoft-com:vml" Requires="v">
                <p:oleObj spid="_x0000_s22582" name="Formula" r:id="rId9" imgW="134640" imgH="119520" progId="Equation.Ribbit">
                  <p:embed/>
                </p:oleObj>
              </mc:Choice>
              <mc:Fallback>
                <p:oleObj name="Formula" r:id="rId9" imgW="134640" imgH="119520" progId="Equation.Ribbit">
                  <p:embed/>
                  <p:pic>
                    <p:nvPicPr>
                      <p:cNvPr id="0" name=""/>
                      <p:cNvPicPr/>
                      <p:nvPr/>
                    </p:nvPicPr>
                    <p:blipFill>
                      <a:blip r:embed="rId4"/>
                      <a:stretch>
                        <a:fillRect/>
                      </a:stretch>
                    </p:blipFill>
                    <p:spPr>
                      <a:xfrm>
                        <a:off x="7536485" y="1956215"/>
                        <a:ext cx="285378" cy="2520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79742674"/>
              </p:ext>
            </p:extLst>
          </p:nvPr>
        </p:nvGraphicFramePr>
        <p:xfrm>
          <a:off x="8251978" y="1941815"/>
          <a:ext cx="300738" cy="280800"/>
        </p:xfrm>
        <a:graphic>
          <a:graphicData uri="http://schemas.openxmlformats.org/presentationml/2006/ole">
            <mc:AlternateContent xmlns:mc="http://schemas.openxmlformats.org/markup-compatibility/2006">
              <mc:Choice xmlns:v="urn:schemas-microsoft-com:vml" Requires="v">
                <p:oleObj spid="_x0000_s22583" name="Formula" r:id="rId10" imgW="143640" imgH="133560" progId="Equation.Ribbit">
                  <p:embed/>
                </p:oleObj>
              </mc:Choice>
              <mc:Fallback>
                <p:oleObj name="Formula" r:id="rId10" imgW="143640" imgH="133560" progId="Equation.Ribbit">
                  <p:embed/>
                  <p:pic>
                    <p:nvPicPr>
                      <p:cNvPr id="0" name=""/>
                      <p:cNvPicPr/>
                      <p:nvPr/>
                    </p:nvPicPr>
                    <p:blipFill>
                      <a:blip r:embed="rId6"/>
                      <a:stretch>
                        <a:fillRect/>
                      </a:stretch>
                    </p:blipFill>
                    <p:spPr>
                      <a:xfrm>
                        <a:off x="8251978" y="1941815"/>
                        <a:ext cx="300738" cy="2808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029442650"/>
              </p:ext>
            </p:extLst>
          </p:nvPr>
        </p:nvGraphicFramePr>
        <p:xfrm>
          <a:off x="1620521" y="2810735"/>
          <a:ext cx="285378" cy="252000"/>
        </p:xfrm>
        <a:graphic>
          <a:graphicData uri="http://schemas.openxmlformats.org/presentationml/2006/ole">
            <mc:AlternateContent xmlns:mc="http://schemas.openxmlformats.org/markup-compatibility/2006">
              <mc:Choice xmlns:v="urn:schemas-microsoft-com:vml" Requires="v">
                <p:oleObj spid="_x0000_s22584" name="Formula" r:id="rId11" imgW="134640" imgH="119520" progId="Equation.Ribbit">
                  <p:embed/>
                </p:oleObj>
              </mc:Choice>
              <mc:Fallback>
                <p:oleObj name="Formula" r:id="rId11" imgW="134640" imgH="119520" progId="Equation.Ribbit">
                  <p:embed/>
                  <p:pic>
                    <p:nvPicPr>
                      <p:cNvPr id="0" name=""/>
                      <p:cNvPicPr/>
                      <p:nvPr/>
                    </p:nvPicPr>
                    <p:blipFill>
                      <a:blip r:embed="rId4"/>
                      <a:stretch>
                        <a:fillRect/>
                      </a:stretch>
                    </p:blipFill>
                    <p:spPr>
                      <a:xfrm>
                        <a:off x="1620521" y="2810735"/>
                        <a:ext cx="285378" cy="2520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65431040"/>
              </p:ext>
            </p:extLst>
          </p:nvPr>
        </p:nvGraphicFramePr>
        <p:xfrm>
          <a:off x="2584827" y="2796335"/>
          <a:ext cx="300738" cy="280800"/>
        </p:xfrm>
        <a:graphic>
          <a:graphicData uri="http://schemas.openxmlformats.org/presentationml/2006/ole">
            <mc:AlternateContent xmlns:mc="http://schemas.openxmlformats.org/markup-compatibility/2006">
              <mc:Choice xmlns:v="urn:schemas-microsoft-com:vml" Requires="v">
                <p:oleObj spid="_x0000_s22585" name="Formula" r:id="rId12" imgW="143640" imgH="133560" progId="Equation.Ribbit">
                  <p:embed/>
                </p:oleObj>
              </mc:Choice>
              <mc:Fallback>
                <p:oleObj name="Formula" r:id="rId12" imgW="143640" imgH="133560" progId="Equation.Ribbit">
                  <p:embed/>
                  <p:pic>
                    <p:nvPicPr>
                      <p:cNvPr id="0" name=""/>
                      <p:cNvPicPr/>
                      <p:nvPr/>
                    </p:nvPicPr>
                    <p:blipFill>
                      <a:blip r:embed="rId6"/>
                      <a:stretch>
                        <a:fillRect/>
                      </a:stretch>
                    </p:blipFill>
                    <p:spPr>
                      <a:xfrm>
                        <a:off x="2584827" y="2796335"/>
                        <a:ext cx="300738" cy="280800"/>
                      </a:xfrm>
                      <a:prstGeom prst="rect">
                        <a:avLst/>
                      </a:prstGeom>
                    </p:spPr>
                  </p:pic>
                </p:oleObj>
              </mc:Fallback>
            </mc:AlternateContent>
          </a:graphicData>
        </a:graphic>
      </p:graphicFrame>
      <p:sp>
        <p:nvSpPr>
          <p:cNvPr id="13" name="矩形 12"/>
          <p:cNvSpPr/>
          <p:nvPr/>
        </p:nvSpPr>
        <p:spPr>
          <a:xfrm>
            <a:off x="1174248" y="3982476"/>
            <a:ext cx="6789154"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r>
              <a:rPr lang="zh-CN" altLang="en-US" sz="2400" dirty="0">
                <a:latin typeface="黑体" panose="02010609060101010101" pitchFamily="49" charset="-122"/>
                <a:ea typeface="黑体" panose="02010609060101010101" pitchFamily="49" charset="-122"/>
              </a:rPr>
              <a:t>用一个变量表示另一个变量</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回代入对偶问题可得一个单变量的二次规划</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该问题具有</a:t>
            </a:r>
            <a:r>
              <a:rPr lang="zh-CN" altLang="en-US" sz="2400" dirty="0">
                <a:solidFill>
                  <a:schemeClr val="tx2"/>
                </a:solidFill>
                <a:latin typeface="黑体" panose="02010609060101010101" pitchFamily="49" charset="-122"/>
                <a:ea typeface="黑体" panose="02010609060101010101" pitchFamily="49" charset="-122"/>
              </a:rPr>
              <a:t>闭式解</a:t>
            </a:r>
            <a:r>
              <a:rPr lang="en-US" altLang="zh-CN" sz="2400" dirty="0">
                <a:latin typeface="黑体" panose="02010609060101010101" pitchFamily="49" charset="-122"/>
                <a:ea typeface="黑体" panose="02010609060101010101" pitchFamily="49" charset="-122"/>
              </a:rPr>
              <a:t>.</a:t>
            </a:r>
          </a:p>
        </p:txBody>
      </p:sp>
      <p:pic>
        <p:nvPicPr>
          <p:cNvPr id="15" name="图片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93225" y="5296582"/>
            <a:ext cx="164606" cy="371888"/>
          </a:xfrm>
          <a:prstGeom prst="rect">
            <a:avLst/>
          </a:prstGeom>
        </p:spPr>
      </p:pic>
      <p:pic>
        <p:nvPicPr>
          <p:cNvPr id="14" name="图片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28435" y="3159002"/>
            <a:ext cx="5480779" cy="719390"/>
          </a:xfrm>
          <a:prstGeom prst="rect">
            <a:avLst/>
          </a:prstGeom>
        </p:spPr>
      </p:pic>
    </p:spTree>
    <p:extLst>
      <p:ext uri="{BB962C8B-B14F-4D97-AF65-F5344CB8AC3E}">
        <p14:creationId xmlns:p14="http://schemas.microsoft.com/office/powerpoint/2010/main" val="276665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间隔与支持向量</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对偶问题</a:t>
            </a:r>
            <a:endParaRPr lang="en-US" altLang="zh-CN" dirty="0">
              <a:solidFill>
                <a:schemeClr val="bg1">
                  <a:lumMod val="85000"/>
                </a:schemeClr>
              </a:solidFill>
            </a:endParaRPr>
          </a:p>
          <a:p>
            <a:endParaRPr lang="en-US" altLang="zh-CN" dirty="0"/>
          </a:p>
          <a:p>
            <a:r>
              <a:rPr lang="zh-CN" altLang="en-US" b="1" dirty="0">
                <a:latin typeface="黑体" panose="02010609060101010101" pitchFamily="49" charset="-122"/>
                <a:ea typeface="黑体" panose="02010609060101010101" pitchFamily="49" charset="-122"/>
              </a:rPr>
              <a:t>核函数</a:t>
            </a:r>
            <a:endParaRPr lang="en-US" altLang="zh-CN" b="1" dirty="0">
              <a:latin typeface="黑体" panose="02010609060101010101" pitchFamily="49" charset="-122"/>
              <a:ea typeface="黑体" panose="02010609060101010101" pitchFamily="49" charset="-122"/>
            </a:endParaRPr>
          </a:p>
          <a:p>
            <a:endParaRPr lang="en-US" altLang="zh-CN" dirty="0">
              <a:solidFill>
                <a:schemeClr val="bg1">
                  <a:lumMod val="85000"/>
                </a:schemeClr>
              </a:solidFill>
            </a:endParaRPr>
          </a:p>
          <a:p>
            <a:r>
              <a:rPr lang="zh-CN" altLang="en-US" dirty="0">
                <a:solidFill>
                  <a:schemeClr val="bg1">
                    <a:lumMod val="85000"/>
                  </a:schemeClr>
                </a:solidFill>
              </a:rPr>
              <a:t>软间隔与正则化</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支持向量回归</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核方法</a:t>
            </a:r>
          </a:p>
        </p:txBody>
      </p:sp>
    </p:spTree>
    <p:extLst>
      <p:ext uri="{BB962C8B-B14F-4D97-AF65-F5344CB8AC3E}">
        <p14:creationId xmlns:p14="http://schemas.microsoft.com/office/powerpoint/2010/main" val="3821426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018" y="183201"/>
            <a:ext cx="7886700" cy="570310"/>
          </a:xfrm>
        </p:spPr>
        <p:txBody>
          <a:bodyPr vert="horz" lIns="91440" tIns="45720" rIns="91440" bIns="45720" rtlCol="0" anchor="ctr">
            <a:normAutofit fontScale="90000"/>
          </a:bodyPr>
          <a:lstStyle/>
          <a:p>
            <a:r>
              <a:rPr lang="en-US" altLang="zh-CN" dirty="0" err="1">
                <a:latin typeface="黑体" panose="02010609060101010101" pitchFamily="49" charset="-122"/>
                <a:ea typeface="黑体" panose="02010609060101010101" pitchFamily="49" charset="-122"/>
              </a:rPr>
              <a:t>SVM</a:t>
            </a:r>
            <a:r>
              <a:rPr altLang="en-US" dirty="0" err="1">
                <a:latin typeface="黑体" panose="02010609060101010101" pitchFamily="49" charset="-122"/>
                <a:ea typeface="黑体" panose="02010609060101010101" pitchFamily="49" charset="-122"/>
              </a:rPr>
              <a:t>类别</a:t>
            </a:r>
            <a:endParaRPr altLang="zh-CN" dirty="0">
              <a:latin typeface="黑体" panose="02010609060101010101" pitchFamily="49" charset="-122"/>
              <a:ea typeface="黑体" panose="02010609060101010101" pitchFamily="49" charset="-122"/>
            </a:endParaRPr>
          </a:p>
        </p:txBody>
      </p:sp>
      <p:sp>
        <p:nvSpPr>
          <p:cNvPr id="53251" name="内容占位符 2"/>
          <p:cNvSpPr>
            <a:spLocks noGrp="1"/>
          </p:cNvSpPr>
          <p:nvPr>
            <p:ph idx="1"/>
          </p:nvPr>
        </p:nvSpPr>
        <p:spPr>
          <a:xfrm>
            <a:off x="77805" y="1157133"/>
            <a:ext cx="9066195" cy="4998502"/>
          </a:xfrm>
        </p:spPr>
        <p:txBody>
          <a:bodyPr>
            <a:noAutofit/>
          </a:bodyPr>
          <a:lstStyle/>
          <a:p>
            <a:pPr eaLnBrk="1" hangingPunct="1">
              <a:lnSpc>
                <a:spcPct val="150000"/>
              </a:lnSpc>
            </a:pPr>
            <a:r>
              <a:rPr lang="en-US" altLang="zh-CN" sz="2000" b="1" dirty="0">
                <a:latin typeface="黑体" panose="02010609060101010101" pitchFamily="49" charset="-122"/>
                <a:ea typeface="黑体" panose="02010609060101010101" pitchFamily="49" charset="-122"/>
              </a:rPr>
              <a:t>SVM</a:t>
            </a:r>
            <a:r>
              <a:rPr altLang="en-US" sz="2000" b="1" dirty="0">
                <a:latin typeface="黑体" panose="02010609060101010101" pitchFamily="49" charset="-122"/>
                <a:ea typeface="黑体" panose="02010609060101010101" pitchFamily="49" charset="-122"/>
              </a:rPr>
              <a:t>是一种二分类模型，处理的数据可以分为三类：</a:t>
            </a:r>
            <a:endParaRPr lang="en-US" altLang="zh-CN" sz="2000"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线性可分，通过硬间隔最大化，学习线性分类器</a:t>
            </a:r>
            <a:r>
              <a:rPr altLang="en-US" b="1" dirty="0">
                <a:latin typeface="黑体" panose="02010609060101010101" pitchFamily="49" charset="-122"/>
                <a:ea typeface="黑体" panose="02010609060101010101" pitchFamily="49" charset="-122"/>
              </a:rPr>
              <a:t>。</a:t>
            </a:r>
          </a:p>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近似线性可分，通过软间隔最大化，学习线性分类器</a:t>
            </a:r>
            <a:endParaRPr altLang="en-US"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线性不可分，通过核函数以及软间隔最大化，学习非线性分类器</a:t>
            </a:r>
            <a:endParaRPr altLang="en-US"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线性分类器，在平面上对应直线；非线性分类器，在平面上对应曲线。</a:t>
            </a:r>
          </a:p>
          <a:p>
            <a:pPr eaLnBrk="1" hangingPunct="1">
              <a:lnSpc>
                <a:spcPct val="150000"/>
              </a:lnSpc>
            </a:pPr>
            <a:r>
              <a:rPr altLang="en-US" sz="2000" b="1" dirty="0">
                <a:latin typeface="黑体" panose="02010609060101010101" pitchFamily="49" charset="-122"/>
                <a:ea typeface="黑体" panose="02010609060101010101" pitchFamily="49" charset="-122"/>
              </a:rPr>
              <a:t>硬间隔对应于线性可分数据集，可以将所有样本正确分类，也正因为如此，受噪声样本影响很大，不推荐。</a:t>
            </a:r>
          </a:p>
          <a:p>
            <a:pPr eaLnBrk="1" hangingPunct="1">
              <a:lnSpc>
                <a:spcPct val="150000"/>
              </a:lnSpc>
            </a:pPr>
            <a:r>
              <a:rPr altLang="en-US" sz="2000" b="1" dirty="0">
                <a:latin typeface="黑体" panose="02010609060101010101" pitchFamily="49" charset="-122"/>
                <a:ea typeface="黑体" panose="02010609060101010101" pitchFamily="49" charset="-122"/>
              </a:rPr>
              <a:t>软间隔对应于通常情况下的数据集（近似线性可分或线性不可分），允许一些超平面附近的样本被错误分类，从而提升了泛化性能。</a:t>
            </a:r>
            <a:r>
              <a:rPr altLang="en-US" sz="2000" b="1" dirty="0">
                <a:solidFill>
                  <a:srgbClr val="FF0000"/>
                </a:solidFill>
                <a:latin typeface="黑体" panose="02010609060101010101" pitchFamily="49" charset="-122"/>
                <a:ea typeface="黑体" panose="02010609060101010101" pitchFamily="49" charset="-122"/>
              </a:rPr>
              <a:t>松弛变量</a:t>
            </a:r>
            <a:r>
              <a:rPr altLang="en-US" sz="2000" b="1" dirty="0">
                <a:latin typeface="黑体" panose="02010609060101010101" pitchFamily="49" charset="-122"/>
                <a:ea typeface="黑体" panose="02010609060101010101" pitchFamily="49" charset="-122"/>
              </a:rPr>
              <a:t>调节错分率。</a:t>
            </a:r>
          </a:p>
        </p:txBody>
      </p:sp>
    </p:spTree>
    <p:extLst>
      <p:ext uri="{BB962C8B-B14F-4D97-AF65-F5344CB8AC3E}">
        <p14:creationId xmlns:p14="http://schemas.microsoft.com/office/powerpoint/2010/main" val="571993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37401" y="163323"/>
            <a:ext cx="7886700" cy="570310"/>
          </a:xfrm>
        </p:spPr>
        <p:txBody>
          <a:bodyPr vert="horz" lIns="91440" tIns="45720" rIns="91440" bIns="45720" rtlCol="0" anchor="ctr">
            <a:normAutofit fontScale="90000"/>
          </a:bodyPr>
          <a:lstStyle/>
          <a:p>
            <a:r>
              <a:rPr lang="en-US" altLang="zh-CN" dirty="0" err="1">
                <a:latin typeface="黑体" panose="02010609060101010101" pitchFamily="49" charset="-122"/>
                <a:ea typeface="黑体" panose="02010609060101010101" pitchFamily="49" charset="-122"/>
              </a:rPr>
              <a:t>SVM</a:t>
            </a:r>
            <a:r>
              <a:rPr altLang="en-US" dirty="0" err="1">
                <a:latin typeface="黑体" panose="02010609060101010101" pitchFamily="49" charset="-122"/>
                <a:ea typeface="黑体" panose="02010609060101010101" pitchFamily="49" charset="-122"/>
              </a:rPr>
              <a:t>类别</a:t>
            </a:r>
            <a:endParaRPr altLang="zh-CN" dirty="0">
              <a:latin typeface="黑体" panose="02010609060101010101" pitchFamily="49" charset="-122"/>
              <a:ea typeface="黑体" panose="02010609060101010101" pitchFamily="49" charset="-122"/>
            </a:endParaRPr>
          </a:p>
        </p:txBody>
      </p:sp>
      <p:sp>
        <p:nvSpPr>
          <p:cNvPr id="54275" name="内容占位符 2"/>
          <p:cNvSpPr>
            <a:spLocks noGrp="1"/>
          </p:cNvSpPr>
          <p:nvPr>
            <p:ph idx="1"/>
          </p:nvPr>
        </p:nvSpPr>
        <p:spPr>
          <a:xfrm>
            <a:off x="144066" y="1701404"/>
            <a:ext cx="3546664" cy="3062753"/>
          </a:xfrm>
        </p:spPr>
        <p:txBody>
          <a:bodyPr vert="horz" lIns="91440" tIns="46800" rIns="91440" bIns="45720" rtlCol="0">
            <a:noAutofit/>
          </a:bodyPr>
          <a:lstStyle/>
          <a:p>
            <a:pPr>
              <a:lnSpc>
                <a:spcPct val="150000"/>
              </a:lnSpc>
            </a:pPr>
            <a:r>
              <a:rPr altLang="en-US" sz="2000" b="1" dirty="0">
                <a:latin typeface="黑体" panose="02010609060101010101" pitchFamily="49" charset="-122"/>
                <a:ea typeface="黑体" panose="02010609060101010101" pitchFamily="49" charset="-122"/>
              </a:rPr>
              <a:t>实线是由硬间隔最大化得到的，预测能力显然不及由软间隔最大化得到的虚线。</a:t>
            </a:r>
            <a:endParaRPr lang="en-US" altLang="zh-CN" sz="2000" b="1" dirty="0">
              <a:latin typeface="黑体" panose="02010609060101010101" pitchFamily="49" charset="-122"/>
              <a:ea typeface="黑体" panose="02010609060101010101" pitchFamily="49" charset="-122"/>
            </a:endParaRPr>
          </a:p>
        </p:txBody>
      </p:sp>
      <p:pic>
        <p:nvPicPr>
          <p:cNvPr id="5427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48150" y="1431131"/>
            <a:ext cx="3990975" cy="383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5924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线性不可分</a:t>
            </a:r>
          </a:p>
        </p:txBody>
      </p:sp>
      <p:sp>
        <p:nvSpPr>
          <p:cNvPr id="3" name="内容占位符 2"/>
          <p:cNvSpPr>
            <a:spLocks noGrp="1"/>
          </p:cNvSpPr>
          <p:nvPr>
            <p:ph idx="1"/>
          </p:nvPr>
        </p:nvSpPr>
        <p:spPr/>
        <p:txBody>
          <a:bodyPr>
            <a:normAutofit/>
          </a:bodyPr>
          <a:lstStyle/>
          <a:p>
            <a:pPr marL="0" indent="0">
              <a:buNone/>
            </a:pPr>
            <a:r>
              <a:rPr lang="en-US" altLang="zh-CN" b="1" dirty="0">
                <a:latin typeface="黑体" panose="02010609060101010101" pitchFamily="49" charset="-122"/>
                <a:ea typeface="黑体" panose="02010609060101010101" pitchFamily="49" charset="-122"/>
              </a:rPr>
              <a:t>-Q:</a:t>
            </a:r>
            <a:r>
              <a:rPr lang="zh-CN" altLang="en-US" b="1" dirty="0">
                <a:latin typeface="黑体" panose="02010609060101010101" pitchFamily="49" charset="-122"/>
                <a:ea typeface="黑体" panose="02010609060101010101" pitchFamily="49" charset="-122"/>
              </a:rPr>
              <a:t>若不存在一个能正确划分两类样本的超平面</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怎么办</a:t>
            </a:r>
            <a:r>
              <a:rPr lang="en-US" altLang="zh-CN" b="1" dirty="0">
                <a:latin typeface="黑体" panose="02010609060101010101" pitchFamily="49" charset="-122"/>
                <a:ea typeface="黑体" panose="02010609060101010101" pitchFamily="49" charset="-122"/>
              </a:rPr>
              <a:t>?</a:t>
            </a:r>
          </a:p>
          <a:p>
            <a:pPr marL="0" indent="0">
              <a:buNone/>
            </a:pP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将样本从原始空间映射到一个</a:t>
            </a:r>
            <a:r>
              <a:rPr lang="zh-CN" altLang="en-US" b="1" dirty="0">
                <a:solidFill>
                  <a:schemeClr val="tx2"/>
                </a:solidFill>
                <a:latin typeface="黑体" panose="02010609060101010101" pitchFamily="49" charset="-122"/>
                <a:ea typeface="黑体" panose="02010609060101010101" pitchFamily="49" charset="-122"/>
              </a:rPr>
              <a:t>更高维</a:t>
            </a:r>
            <a:r>
              <a:rPr lang="zh-CN" altLang="en-US" b="1" dirty="0">
                <a:latin typeface="黑体" panose="02010609060101010101" pitchFamily="49" charset="-122"/>
                <a:ea typeface="黑体" panose="02010609060101010101" pitchFamily="49" charset="-122"/>
              </a:rPr>
              <a:t>的特征空间</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使得样本在这个特征空间内线性可分</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a:p>
            <a:pPr marL="0" indent="0">
              <a:buNone/>
            </a:pPr>
            <a:endParaRPr lang="en-US" altLang="zh-CN" dirty="0"/>
          </a:p>
        </p:txBody>
      </p:sp>
      <p:cxnSp>
        <p:nvCxnSpPr>
          <p:cNvPr id="4" name="直接箭头连接符 3"/>
          <p:cNvCxnSpPr/>
          <p:nvPr/>
        </p:nvCxnSpPr>
        <p:spPr>
          <a:xfrm flipH="1" flipV="1">
            <a:off x="1548673" y="3035347"/>
            <a:ext cx="0" cy="216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1548673" y="5170549"/>
            <a:ext cx="21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grpSp>
        <p:nvGrpSpPr>
          <p:cNvPr id="6" name="组合 5"/>
          <p:cNvGrpSpPr/>
          <p:nvPr/>
        </p:nvGrpSpPr>
        <p:grpSpPr>
          <a:xfrm>
            <a:off x="1927659" y="3583524"/>
            <a:ext cx="1259870" cy="1238551"/>
            <a:chOff x="1772741" y="1770345"/>
            <a:chExt cx="1259870" cy="1238551"/>
          </a:xfrm>
        </p:grpSpPr>
        <p:grpSp>
          <p:nvGrpSpPr>
            <p:cNvPr id="7" name="组合 6"/>
            <p:cNvGrpSpPr/>
            <p:nvPr/>
          </p:nvGrpSpPr>
          <p:grpSpPr>
            <a:xfrm>
              <a:off x="2924611" y="2900896"/>
              <a:ext cx="108000" cy="108000"/>
              <a:chOff x="5476803" y="2392530"/>
              <a:chExt cx="108000" cy="108000"/>
            </a:xfrm>
          </p:grpSpPr>
          <p:cxnSp>
            <p:nvCxnSpPr>
              <p:cNvPr id="13" name="直接连接符 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 name="组合 7"/>
            <p:cNvGrpSpPr/>
            <p:nvPr/>
          </p:nvGrpSpPr>
          <p:grpSpPr>
            <a:xfrm>
              <a:off x="1772741" y="1770345"/>
              <a:ext cx="108000" cy="108000"/>
              <a:chOff x="5476803" y="2392530"/>
              <a:chExt cx="108000" cy="108000"/>
            </a:xfrm>
          </p:grpSpPr>
          <p:cxnSp>
            <p:nvCxnSpPr>
              <p:cNvPr id="11" name="直接连接符 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 name="直接连接符 8"/>
            <p:cNvCxnSpPr/>
            <p:nvPr/>
          </p:nvCxnSpPr>
          <p:spPr>
            <a:xfrm>
              <a:off x="2924611" y="182434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1772741" y="2970574"/>
              <a:ext cx="108000"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15" name="任意多边形 14"/>
          <p:cNvSpPr/>
          <p:nvPr/>
        </p:nvSpPr>
        <p:spPr>
          <a:xfrm rot="1472675">
            <a:off x="1814990" y="3507415"/>
            <a:ext cx="1869834" cy="1287549"/>
          </a:xfrm>
          <a:custGeom>
            <a:avLst/>
            <a:gdLst>
              <a:gd name="connsiteX0" fmla="*/ 440266 w 1856405"/>
              <a:gd name="connsiteY0" fmla="*/ 0 h 1821971"/>
              <a:gd name="connsiteX1" fmla="*/ 1851378 w 1856405"/>
              <a:gd name="connsiteY1" fmla="*/ 1749778 h 1821971"/>
              <a:gd name="connsiteX2" fmla="*/ 0 w 1856405"/>
              <a:gd name="connsiteY2" fmla="*/ 1512711 h 1821971"/>
              <a:gd name="connsiteX3" fmla="*/ 0 w 1856405"/>
              <a:gd name="connsiteY3" fmla="*/ 1512711 h 1821971"/>
            </a:gdLst>
            <a:ahLst/>
            <a:cxnLst>
              <a:cxn ang="0">
                <a:pos x="connsiteX0" y="connsiteY0"/>
              </a:cxn>
              <a:cxn ang="0">
                <a:pos x="connsiteX1" y="connsiteY1"/>
              </a:cxn>
              <a:cxn ang="0">
                <a:pos x="connsiteX2" y="connsiteY2"/>
              </a:cxn>
              <a:cxn ang="0">
                <a:pos x="connsiteX3" y="connsiteY3"/>
              </a:cxn>
            </a:cxnLst>
            <a:rect l="l" t="t" r="r" b="b"/>
            <a:pathLst>
              <a:path w="1856405" h="1821971">
                <a:moveTo>
                  <a:pt x="440266" y="0"/>
                </a:moveTo>
                <a:cubicBezTo>
                  <a:pt x="1182511" y="748830"/>
                  <a:pt x="1924756" y="1497660"/>
                  <a:pt x="1851378" y="1749778"/>
                </a:cubicBezTo>
                <a:cubicBezTo>
                  <a:pt x="1778000" y="2001896"/>
                  <a:pt x="0" y="1512711"/>
                  <a:pt x="0" y="1512711"/>
                </a:cubicBezTo>
                <a:lnTo>
                  <a:pt x="0" y="1512711"/>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557148" y="2893287"/>
            <a:ext cx="2589902" cy="2647028"/>
            <a:chOff x="4882943" y="976705"/>
            <a:chExt cx="2589902" cy="2647028"/>
          </a:xfrm>
        </p:grpSpPr>
        <p:cxnSp>
          <p:nvCxnSpPr>
            <p:cNvPr id="17" name="直接箭头连接符 16"/>
            <p:cNvCxnSpPr/>
            <p:nvPr/>
          </p:nvCxnSpPr>
          <p:spPr>
            <a:xfrm flipH="1" flipV="1">
              <a:off x="5681042" y="976705"/>
              <a:ext cx="0" cy="180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5672845" y="2774272"/>
              <a:ext cx="180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H="1">
              <a:off x="4882943" y="2774212"/>
              <a:ext cx="802679" cy="849521"/>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grpSp>
          <p:nvGrpSpPr>
            <p:cNvPr id="20" name="组合 19"/>
            <p:cNvGrpSpPr/>
            <p:nvPr/>
          </p:nvGrpSpPr>
          <p:grpSpPr>
            <a:xfrm>
              <a:off x="5183915" y="3189965"/>
              <a:ext cx="144000" cy="144000"/>
              <a:chOff x="7101657" y="1465531"/>
              <a:chExt cx="144000" cy="144000"/>
            </a:xfrm>
          </p:grpSpPr>
          <p:sp>
            <p:nvSpPr>
              <p:cNvPr id="41" name="椭圆 40"/>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7120045" y="1481721"/>
                <a:ext cx="108000" cy="108000"/>
                <a:chOff x="5476803" y="2392530"/>
                <a:chExt cx="108000" cy="108000"/>
              </a:xfrm>
            </p:grpSpPr>
            <p:cxnSp>
              <p:nvCxnSpPr>
                <p:cNvPr id="43" name="直接连接符 4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21" name="直接箭头连接符 20"/>
            <p:cNvCxnSpPr/>
            <p:nvPr/>
          </p:nvCxnSpPr>
          <p:spPr>
            <a:xfrm flipH="1">
              <a:off x="5249077" y="1769551"/>
              <a:ext cx="455344" cy="48792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5249077" y="2273664"/>
              <a:ext cx="6838" cy="88684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6646110" y="1816416"/>
              <a:ext cx="6838" cy="97200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H="1" flipV="1">
              <a:off x="5693933" y="1790153"/>
              <a:ext cx="936000" cy="371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5" name="组合 24"/>
            <p:cNvGrpSpPr/>
            <p:nvPr/>
          </p:nvGrpSpPr>
          <p:grpSpPr>
            <a:xfrm>
              <a:off x="5619505" y="1712961"/>
              <a:ext cx="144000" cy="144000"/>
              <a:chOff x="7101657" y="1465531"/>
              <a:chExt cx="144000" cy="144000"/>
            </a:xfrm>
          </p:grpSpPr>
          <p:sp>
            <p:nvSpPr>
              <p:cNvPr id="37" name="椭圆 36"/>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7120045" y="1481721"/>
                <a:ext cx="108000" cy="108000"/>
                <a:chOff x="5476803" y="2392530"/>
                <a:chExt cx="108000" cy="108000"/>
              </a:xfrm>
            </p:grpSpPr>
            <p:cxnSp>
              <p:nvCxnSpPr>
                <p:cNvPr id="39" name="直接连接符 3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26" name="直接箭头连接符 25"/>
            <p:cNvCxnSpPr/>
            <p:nvPr/>
          </p:nvCxnSpPr>
          <p:spPr>
            <a:xfrm flipH="1" flipV="1">
              <a:off x="5249077" y="3238588"/>
              <a:ext cx="936000" cy="371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flipH="1">
              <a:off x="6192303" y="2752000"/>
              <a:ext cx="455344" cy="48792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H="1" flipV="1">
              <a:off x="5249077" y="2262477"/>
              <a:ext cx="936000" cy="371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a:xfrm>
              <a:off x="6196220" y="2266000"/>
              <a:ext cx="6838" cy="97200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flipH="1">
              <a:off x="6192303" y="1798427"/>
              <a:ext cx="455344" cy="48792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1" name="组合 30"/>
            <p:cNvGrpSpPr/>
            <p:nvPr/>
          </p:nvGrpSpPr>
          <p:grpSpPr>
            <a:xfrm>
              <a:off x="6127639" y="2212067"/>
              <a:ext cx="144000" cy="144000"/>
              <a:chOff x="7101657" y="1465531"/>
              <a:chExt cx="144000" cy="144000"/>
            </a:xfrm>
          </p:grpSpPr>
          <p:sp>
            <p:nvSpPr>
              <p:cNvPr id="35" name="椭圆 34"/>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7120045" y="153572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5637893" y="2677645"/>
              <a:ext cx="144000" cy="144000"/>
              <a:chOff x="7101657" y="1465531"/>
              <a:chExt cx="144000" cy="144000"/>
            </a:xfrm>
          </p:grpSpPr>
          <p:sp>
            <p:nvSpPr>
              <p:cNvPr id="33" name="椭圆 32"/>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7120045" y="153572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45" name="直接连接符 44"/>
          <p:cNvCxnSpPr/>
          <p:nvPr/>
        </p:nvCxnSpPr>
        <p:spPr>
          <a:xfrm>
            <a:off x="6540046" y="3695957"/>
            <a:ext cx="67241" cy="504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6092755" y="4196904"/>
            <a:ext cx="517392" cy="9481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6355247" y="3715009"/>
            <a:ext cx="177068" cy="29375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065938" y="4967591"/>
            <a:ext cx="23944" cy="1882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6060048" y="4018879"/>
            <a:ext cx="287973" cy="97047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6069589" y="3700137"/>
            <a:ext cx="538163" cy="1452563"/>
          </a:xfrm>
          <a:custGeom>
            <a:avLst/>
            <a:gdLst>
              <a:gd name="connsiteX0" fmla="*/ 466725 w 538163"/>
              <a:gd name="connsiteY0" fmla="*/ 0 h 1452563"/>
              <a:gd name="connsiteX1" fmla="*/ 538163 w 538163"/>
              <a:gd name="connsiteY1" fmla="*/ 490538 h 1452563"/>
              <a:gd name="connsiteX2" fmla="*/ 23813 w 538163"/>
              <a:gd name="connsiteY2" fmla="*/ 1452563 h 1452563"/>
              <a:gd name="connsiteX3" fmla="*/ 0 w 538163"/>
              <a:gd name="connsiteY3" fmla="*/ 1285875 h 1452563"/>
              <a:gd name="connsiteX4" fmla="*/ 285750 w 538163"/>
              <a:gd name="connsiteY4" fmla="*/ 309563 h 1452563"/>
              <a:gd name="connsiteX5" fmla="*/ 466725 w 538163"/>
              <a:gd name="connsiteY5"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163" h="1452563">
                <a:moveTo>
                  <a:pt x="466725" y="0"/>
                </a:moveTo>
                <a:lnTo>
                  <a:pt x="538163" y="490538"/>
                </a:lnTo>
                <a:lnTo>
                  <a:pt x="23813" y="1452563"/>
                </a:lnTo>
                <a:lnTo>
                  <a:pt x="0" y="1285875"/>
                </a:lnTo>
                <a:lnTo>
                  <a:pt x="285750" y="309563"/>
                </a:lnTo>
                <a:lnTo>
                  <a:pt x="466725" y="0"/>
                </a:lnTo>
                <a:close/>
              </a:path>
            </a:pathLst>
          </a:cu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1" name="对象 50"/>
          <p:cNvGraphicFramePr>
            <a:graphicFrameLocks noChangeAspect="1"/>
          </p:cNvGraphicFramePr>
          <p:nvPr/>
        </p:nvGraphicFramePr>
        <p:xfrm>
          <a:off x="4118659" y="3724608"/>
          <a:ext cx="1022270" cy="288000"/>
        </p:xfrm>
        <a:graphic>
          <a:graphicData uri="http://schemas.openxmlformats.org/presentationml/2006/ole">
            <mc:AlternateContent xmlns:mc="http://schemas.openxmlformats.org/markup-compatibility/2006">
              <mc:Choice xmlns:v="urn:schemas-microsoft-com:vml" Requires="v">
                <p:oleObj spid="_x0000_s18536" name="Formula" r:id="rId3" imgW="631440" imgH="177840" progId="Equation.Ribbit">
                  <p:embed/>
                </p:oleObj>
              </mc:Choice>
              <mc:Fallback>
                <p:oleObj name="Formula" r:id="rId3" imgW="631440" imgH="177840" progId="Equation.Ribbit">
                  <p:embed/>
                  <p:pic>
                    <p:nvPicPr>
                      <p:cNvPr id="0" name=""/>
                      <p:cNvPicPr/>
                      <p:nvPr/>
                    </p:nvPicPr>
                    <p:blipFill>
                      <a:blip r:embed="rId4"/>
                      <a:stretch>
                        <a:fillRect/>
                      </a:stretch>
                    </p:blipFill>
                    <p:spPr>
                      <a:xfrm>
                        <a:off x="4118659" y="3724608"/>
                        <a:ext cx="1022270" cy="288000"/>
                      </a:xfrm>
                      <a:prstGeom prst="rect">
                        <a:avLst/>
                      </a:prstGeom>
                    </p:spPr>
                  </p:pic>
                </p:oleObj>
              </mc:Fallback>
            </mc:AlternateContent>
          </a:graphicData>
        </a:graphic>
      </p:graphicFrame>
      <p:sp>
        <p:nvSpPr>
          <p:cNvPr id="52" name="右箭头 51"/>
          <p:cNvSpPr/>
          <p:nvPr/>
        </p:nvSpPr>
        <p:spPr>
          <a:xfrm>
            <a:off x="3972437" y="4098386"/>
            <a:ext cx="1429946" cy="231976"/>
          </a:xfrm>
          <a:prstGeom prst="rightArrow">
            <a:avLst>
              <a:gd name="adj1" fmla="val 26304"/>
              <a:gd name="adj2" fmla="val 798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8185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299" y="191600"/>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基本原理</a:t>
            </a:r>
            <a:endParaRPr altLang="zh-CN" dirty="0">
              <a:latin typeface="黑体" panose="02010609060101010101" pitchFamily="49" charset="-122"/>
              <a:ea typeface="黑体" panose="02010609060101010101" pitchFamily="49" charset="-122"/>
            </a:endParaRPr>
          </a:p>
        </p:txBody>
      </p:sp>
      <p:pic>
        <p:nvPicPr>
          <p:cNvPr id="1843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2313" y="1386251"/>
            <a:ext cx="6309499" cy="421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内容占位符 2"/>
          <p:cNvSpPr>
            <a:spLocks noGrp="1"/>
          </p:cNvSpPr>
          <p:nvPr>
            <p:ph idx="1"/>
          </p:nvPr>
        </p:nvSpPr>
        <p:spPr>
          <a:xfrm>
            <a:off x="359569" y="1808560"/>
            <a:ext cx="2184848" cy="3788569"/>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某人高</a:t>
            </a:r>
            <a:r>
              <a:rPr lang="en-US" altLang="zh-CN" sz="2000" b="1" dirty="0">
                <a:latin typeface="黑体" panose="02010609060101010101" pitchFamily="49" charset="-122"/>
                <a:ea typeface="黑体" panose="02010609060101010101" pitchFamily="49" charset="-122"/>
              </a:rPr>
              <a:t>175</a:t>
            </a:r>
            <a:r>
              <a:rPr altLang="en-US" sz="2000" b="1" dirty="0">
                <a:latin typeface="黑体" panose="02010609060101010101" pitchFamily="49" charset="-122"/>
                <a:ea typeface="黑体" panose="02010609060101010101" pitchFamily="49" charset="-122"/>
              </a:rPr>
              <a:t>厘米，重</a:t>
            </a:r>
            <a:r>
              <a:rPr lang="en-US" altLang="zh-CN" sz="2000" b="1" dirty="0">
                <a:latin typeface="黑体" panose="02010609060101010101" pitchFamily="49" charset="-122"/>
                <a:ea typeface="黑体" panose="02010609060101010101" pitchFamily="49" charset="-122"/>
              </a:rPr>
              <a:t>80</a:t>
            </a:r>
            <a:r>
              <a:rPr altLang="en-US" sz="2000" b="1" dirty="0">
                <a:latin typeface="黑体" panose="02010609060101010101" pitchFamily="49" charset="-122"/>
                <a:ea typeface="黑体" panose="02010609060101010101" pitchFamily="49" charset="-122"/>
              </a:rPr>
              <a:t>公斤。</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是男性还是女性呢？</a:t>
            </a:r>
            <a:br>
              <a:rPr altLang="en-US" sz="2000" b="1" dirty="0">
                <a:latin typeface="黑体" panose="02010609060101010101" pitchFamily="49" charset="-122"/>
                <a:ea typeface="黑体" panose="02010609060101010101" pitchFamily="49" charset="-122"/>
              </a:rPr>
            </a:br>
            <a:endParaRPr altLang="en-US" sz="2000" b="1" dirty="0">
              <a:latin typeface="黑体" panose="02010609060101010101" pitchFamily="49" charset="-122"/>
              <a:ea typeface="黑体" panose="02010609060101010101" pitchFamily="49" charset="-122"/>
            </a:endParaRPr>
          </a:p>
          <a:p>
            <a:pPr eaLnBrk="1" hangingPunct="1">
              <a:lnSpc>
                <a:spcPct val="150000"/>
              </a:lnSpc>
            </a:pPr>
            <a:endParaRPr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80590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7644" y="189827"/>
            <a:ext cx="7886700" cy="570310"/>
          </a:xfrm>
        </p:spPr>
        <p:txBody>
          <a:bodyPr vert="horz" lIns="91440" tIns="45720" rIns="91440" bIns="45720" rtlCol="0" anchor="ctr">
            <a:normAutofit fontScale="90000"/>
          </a:bodyPr>
          <a:lstStyle/>
          <a:p>
            <a:r>
              <a:rPr lang="zh-CN" altLang="en-US" dirty="0">
                <a:latin typeface="黑体" panose="02010609060101010101" pitchFamily="49" charset="-122"/>
                <a:ea typeface="黑体" panose="02010609060101010101" pitchFamily="49" charset="-122"/>
              </a:rPr>
              <a:t>线性不可分</a:t>
            </a:r>
            <a:endParaRPr altLang="zh-CN" dirty="0">
              <a:latin typeface="黑体" panose="02010609060101010101" pitchFamily="49" charset="-122"/>
              <a:ea typeface="黑体" panose="02010609060101010101" pitchFamily="49" charset="-122"/>
            </a:endParaRPr>
          </a:p>
        </p:txBody>
      </p:sp>
      <p:sp>
        <p:nvSpPr>
          <p:cNvPr id="55299" name="内容占位符 2"/>
          <p:cNvSpPr>
            <a:spLocks noGrp="1"/>
          </p:cNvSpPr>
          <p:nvPr>
            <p:ph idx="1"/>
          </p:nvPr>
        </p:nvSpPr>
        <p:spPr>
          <a:xfrm>
            <a:off x="104879" y="970204"/>
            <a:ext cx="4168947" cy="4801118"/>
          </a:xfrm>
        </p:spPr>
        <p:txBody>
          <a:bodyPr vert="horz" lIns="91440" tIns="46800" rIns="91440" bIns="45720" rtlCol="0">
            <a:noAutofit/>
          </a:bodyPr>
          <a:lstStyle/>
          <a:p>
            <a:pPr>
              <a:lnSpc>
                <a:spcPct val="150000"/>
              </a:lnSpc>
            </a:pPr>
            <a:r>
              <a:rPr altLang="en-US" sz="2000" b="1" dirty="0">
                <a:latin typeface="黑体" panose="02010609060101010101" pitchFamily="49" charset="-122"/>
                <a:ea typeface="黑体" panose="02010609060101010101" pitchFamily="49" charset="-122"/>
              </a:rPr>
              <a:t>直线不能很好的分开红点和蓝点。但是可以用一个介于红点与蓝点之间的类似圆的曲线将二者分开：</a:t>
            </a:r>
          </a:p>
          <a:p>
            <a:pPr>
              <a:lnSpc>
                <a:spcPct val="150000"/>
              </a:lnSpc>
            </a:pPr>
            <a:r>
              <a:rPr altLang="en-US" sz="2000" b="1" dirty="0">
                <a:latin typeface="黑体" panose="02010609060101010101" pitchFamily="49" charset="-122"/>
                <a:ea typeface="黑体" panose="02010609060101010101" pitchFamily="49" charset="-122"/>
              </a:rPr>
              <a:t>假设这个黄色的曲线就是圆，不妨设其方程为</a:t>
            </a:r>
            <a:r>
              <a:rPr lang="en-US" altLang="zh-CN" sz="2000" b="1" dirty="0">
                <a:latin typeface="黑体" panose="02010609060101010101" pitchFamily="49" charset="-122"/>
                <a:ea typeface="黑体" panose="02010609060101010101" pitchFamily="49" charset="-122"/>
              </a:rPr>
              <a:t>x^2+y^2=1</a:t>
            </a:r>
            <a:r>
              <a:rPr altLang="en-US" sz="2000" b="1" dirty="0">
                <a:latin typeface="黑体" panose="02010609060101010101" pitchFamily="49" charset="-122"/>
                <a:ea typeface="黑体" panose="02010609060101010101" pitchFamily="49" charset="-122"/>
              </a:rPr>
              <a:t>。将</a:t>
            </a:r>
            <a:r>
              <a:rPr lang="en-US" altLang="zh-CN" sz="2000" b="1" dirty="0">
                <a:latin typeface="黑体" panose="02010609060101010101" pitchFamily="49" charset="-122"/>
                <a:ea typeface="黑体" panose="02010609060101010101" pitchFamily="49" charset="-122"/>
              </a:rPr>
              <a:t>x^2</a:t>
            </a:r>
            <a:r>
              <a:rPr altLang="en-US" sz="2000" b="1" dirty="0">
                <a:latin typeface="黑体" panose="02010609060101010101" pitchFamily="49" charset="-122"/>
                <a:ea typeface="黑体" panose="02010609060101010101" pitchFamily="49" charset="-122"/>
              </a:rPr>
              <a:t>映射为</a:t>
            </a:r>
            <a:r>
              <a:rPr lang="en-US" altLang="zh-CN" sz="2000" b="1" dirty="0">
                <a:latin typeface="黑体" panose="02010609060101010101" pitchFamily="49" charset="-122"/>
                <a:ea typeface="黑体" panose="02010609060101010101" pitchFamily="49" charset="-122"/>
              </a:rPr>
              <a:t>X</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y^2</a:t>
            </a:r>
            <a:r>
              <a:rPr altLang="en-US" sz="2000" b="1" dirty="0">
                <a:latin typeface="黑体" panose="02010609060101010101" pitchFamily="49" charset="-122"/>
                <a:ea typeface="黑体" panose="02010609060101010101" pitchFamily="49" charset="-122"/>
              </a:rPr>
              <a:t>映射为</a:t>
            </a:r>
            <a:r>
              <a:rPr lang="en-US" altLang="zh-CN" sz="2000" b="1" dirty="0">
                <a:latin typeface="黑体" panose="02010609060101010101" pitchFamily="49" charset="-122"/>
                <a:ea typeface="黑体" panose="02010609060101010101" pitchFamily="49" charset="-122"/>
              </a:rPr>
              <a:t>Y</a:t>
            </a:r>
            <a:r>
              <a:rPr altLang="en-US" sz="2000" b="1" dirty="0">
                <a:latin typeface="黑体" panose="02010609060101010101" pitchFamily="49" charset="-122"/>
                <a:ea typeface="黑体" panose="02010609060101010101" pitchFamily="49" charset="-122"/>
              </a:rPr>
              <a:t>，那么超平面变成了</a:t>
            </a:r>
            <a:r>
              <a:rPr lang="en-US" altLang="zh-CN" sz="2000" b="1" dirty="0">
                <a:latin typeface="黑体" panose="02010609060101010101" pitchFamily="49" charset="-122"/>
                <a:ea typeface="黑体" panose="02010609060101010101" pitchFamily="49" charset="-122"/>
              </a:rPr>
              <a:t>X+Y=1</a:t>
            </a:r>
            <a:r>
              <a:rPr altLang="en-US" sz="2000" b="1" dirty="0">
                <a:latin typeface="黑体" panose="02010609060101010101" pitchFamily="49" charset="-122"/>
                <a:ea typeface="黑体" panose="02010609060101010101" pitchFamily="49" charset="-122"/>
              </a:rPr>
              <a:t>。那么原空间的线性不可分问题，就变成了新空间的（近似）线性可分问题。 </a:t>
            </a:r>
            <a:r>
              <a:rPr altLang="en-US" sz="2000" b="1" dirty="0">
                <a:solidFill>
                  <a:srgbClr val="FF0000"/>
                </a:solidFill>
                <a:latin typeface="黑体" panose="02010609060101010101" pitchFamily="49" charset="-122"/>
                <a:ea typeface="黑体" panose="02010609060101010101" pitchFamily="49" charset="-122"/>
              </a:rPr>
              <a:t>核函数</a:t>
            </a:r>
            <a:r>
              <a:rPr altLang="en-US" sz="2000" b="1" dirty="0">
                <a:latin typeface="黑体" panose="02010609060101010101" pitchFamily="49" charset="-122"/>
                <a:ea typeface="黑体" panose="02010609060101010101" pitchFamily="49" charset="-122"/>
              </a:rPr>
              <a:t>完成这一功能，实现从低维空间到高维空间的映射。</a:t>
            </a:r>
            <a:endParaRPr lang="en-US" altLang="zh-CN" sz="2000" b="1" dirty="0">
              <a:latin typeface="黑体" panose="02010609060101010101" pitchFamily="49" charset="-122"/>
              <a:ea typeface="黑体" panose="02010609060101010101" pitchFamily="49" charset="-122"/>
            </a:endParaRPr>
          </a:p>
        </p:txBody>
      </p:sp>
      <p:pic>
        <p:nvPicPr>
          <p:cNvPr id="5530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3827" y="1681977"/>
            <a:ext cx="4785640" cy="369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3246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17522" y="15007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核函数</a:t>
            </a:r>
            <a:endParaRPr altLang="zh-CN" dirty="0">
              <a:latin typeface="黑体" panose="02010609060101010101" pitchFamily="49" charset="-122"/>
              <a:ea typeface="黑体" panose="02010609060101010101" pitchFamily="49" charset="-122"/>
            </a:endParaRPr>
          </a:p>
        </p:txBody>
      </p:sp>
      <p:sp>
        <p:nvSpPr>
          <p:cNvPr id="56323" name="内容占位符 2"/>
          <p:cNvSpPr>
            <a:spLocks noGrp="1"/>
          </p:cNvSpPr>
          <p:nvPr>
            <p:ph idx="1"/>
          </p:nvPr>
        </p:nvSpPr>
        <p:spPr>
          <a:xfrm>
            <a:off x="0" y="1051115"/>
            <a:ext cx="9045179" cy="4104084"/>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事实上大部分时候数据并不是线性可分的，这个时候满足这样条件的超平面就根本不存在。对于非线性的情况，</a:t>
            </a:r>
            <a:r>
              <a:rPr lang="en-US" altLang="zh-CN" sz="2000" b="1" dirty="0">
                <a:latin typeface="黑体" panose="02010609060101010101" pitchFamily="49" charset="-122"/>
                <a:ea typeface="黑体" panose="02010609060101010101" pitchFamily="49" charset="-122"/>
              </a:rPr>
              <a:t>SVM </a:t>
            </a:r>
            <a:r>
              <a:rPr altLang="en-US" sz="2000" b="1" dirty="0">
                <a:latin typeface="黑体" panose="02010609060101010101" pitchFamily="49" charset="-122"/>
                <a:ea typeface="黑体" panose="02010609060101010101" pitchFamily="49" charset="-122"/>
              </a:rPr>
              <a:t>的处理方法是选择一个核函数 </a:t>
            </a:r>
            <a:r>
              <a:rPr lang="en-US" altLang="zh-CN" sz="2000" b="1" dirty="0">
                <a:latin typeface="+mn-ea"/>
                <a:ea typeface="+mn-ea"/>
              </a:rPr>
              <a:t>κ(⋅,⋅) </a:t>
            </a:r>
            <a:r>
              <a:rPr altLang="en-US" sz="2000" b="1" dirty="0">
                <a:latin typeface="+mn-ea"/>
                <a:ea typeface="+mn-ea"/>
              </a:rPr>
              <a:t>，</a:t>
            </a:r>
            <a:r>
              <a:rPr altLang="en-US" sz="2000" b="1" dirty="0">
                <a:latin typeface="黑体" panose="02010609060101010101" pitchFamily="49" charset="-122"/>
                <a:ea typeface="黑体" panose="02010609060101010101" pitchFamily="49" charset="-122"/>
              </a:rPr>
              <a:t>通过</a:t>
            </a:r>
            <a:r>
              <a:rPr altLang="en-US" sz="2000" b="1" dirty="0">
                <a:solidFill>
                  <a:srgbClr val="FF0000"/>
                </a:solidFill>
                <a:latin typeface="黑体" panose="02010609060101010101" pitchFamily="49" charset="-122"/>
                <a:ea typeface="黑体" panose="02010609060101010101" pitchFamily="49" charset="-122"/>
              </a:rPr>
              <a:t>将数据映射到高维空间</a:t>
            </a:r>
            <a:r>
              <a:rPr altLang="en-US" sz="2000" b="1" dirty="0">
                <a:latin typeface="黑体" panose="02010609060101010101" pitchFamily="49" charset="-122"/>
                <a:ea typeface="黑体" panose="02010609060101010101" pitchFamily="49" charset="-122"/>
              </a:rPr>
              <a:t>，最终在高维特征空间中构造出最优分离超平面，从而把平面上本身不好分的非线性数据分开。来解决在原始空间中线性不可分的问题。</a:t>
            </a:r>
          </a:p>
          <a:p>
            <a:pPr eaLnBrk="1" hangingPunct="1">
              <a:lnSpc>
                <a:spcPct val="150000"/>
              </a:lnSpc>
            </a:pPr>
            <a:endParaRPr altLang="en-US" sz="2000" dirty="0">
              <a:latin typeface="+mn-ea"/>
              <a:ea typeface="+mn-ea"/>
            </a:endParaRPr>
          </a:p>
        </p:txBody>
      </p:sp>
      <p:pic>
        <p:nvPicPr>
          <p:cNvPr id="5632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0095" y="3337788"/>
            <a:ext cx="6761066" cy="312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928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87482" y="1514682"/>
            <a:ext cx="6838950" cy="3152775"/>
          </a:xfrm>
          <a:prstGeom prst="rect">
            <a:avLst/>
          </a:prstGeom>
        </p:spPr>
      </p:pic>
      <p:sp>
        <p:nvSpPr>
          <p:cNvPr id="3" name="内容占位符 2"/>
          <p:cNvSpPr>
            <a:spLocks noGrp="1"/>
          </p:cNvSpPr>
          <p:nvPr>
            <p:ph idx="1"/>
          </p:nvPr>
        </p:nvSpPr>
        <p:spPr>
          <a:xfrm>
            <a:off x="260350" y="5030399"/>
            <a:ext cx="8742248" cy="2026383"/>
          </a:xfrm>
        </p:spPr>
        <p:txBody>
          <a:bodyPr>
            <a:normAutofit/>
          </a:bodyPr>
          <a:lstStyle/>
          <a:p>
            <a:pPr>
              <a:lnSpc>
                <a:spcPct val="150000"/>
              </a:lnSpc>
            </a:pPr>
            <a:r>
              <a:rPr lang="zh-CN" altLang="en-US" b="1" dirty="0">
                <a:latin typeface="黑体" panose="02010609060101010101" pitchFamily="49" charset="-122"/>
                <a:ea typeface="黑体" panose="02010609060101010101" pitchFamily="49" charset="-122"/>
              </a:rPr>
              <a:t>核函数的基本作用就是接受两个</a:t>
            </a:r>
            <a:r>
              <a:rPr lang="zh-CN" altLang="en-US" b="1" dirty="0">
                <a:solidFill>
                  <a:srgbClr val="FF0000"/>
                </a:solidFill>
                <a:latin typeface="黑体" panose="02010609060101010101" pitchFamily="49" charset="-122"/>
                <a:ea typeface="黑体" panose="02010609060101010101" pitchFamily="49" charset="-122"/>
              </a:rPr>
              <a:t>低维空间</a:t>
            </a:r>
            <a:r>
              <a:rPr lang="zh-CN" altLang="en-US" b="1" dirty="0">
                <a:latin typeface="黑体" panose="02010609060101010101" pitchFamily="49" charset="-122"/>
                <a:ea typeface="黑体" panose="02010609060101010101" pitchFamily="49" charset="-122"/>
              </a:rPr>
              <a:t>里的向量，能够计算出经过某个变换后在</a:t>
            </a:r>
            <a:r>
              <a:rPr lang="zh-CN" altLang="en-US" b="1" dirty="0">
                <a:solidFill>
                  <a:srgbClr val="FF0000"/>
                </a:solidFill>
                <a:latin typeface="黑体" panose="02010609060101010101" pitchFamily="49" charset="-122"/>
                <a:ea typeface="黑体" panose="02010609060101010101" pitchFamily="49" charset="-122"/>
              </a:rPr>
              <a:t>高维空间</a:t>
            </a:r>
            <a:r>
              <a:rPr lang="zh-CN" altLang="en-US" b="1" dirty="0">
                <a:latin typeface="黑体" panose="02010609060101010101" pitchFamily="49" charset="-122"/>
                <a:ea typeface="黑体" panose="02010609060101010101" pitchFamily="49" charset="-122"/>
              </a:rPr>
              <a:t>里的</a:t>
            </a:r>
            <a:r>
              <a:rPr lang="zh-CN" altLang="en-US" b="1" dirty="0">
                <a:solidFill>
                  <a:srgbClr val="FF0000"/>
                </a:solidFill>
                <a:latin typeface="黑体" panose="02010609060101010101" pitchFamily="49" charset="-122"/>
                <a:ea typeface="黑体" panose="02010609060101010101" pitchFamily="49" charset="-122"/>
              </a:rPr>
              <a:t>向量内积值</a:t>
            </a:r>
            <a:r>
              <a:rPr lang="zh-CN" altLang="en-US" b="1" dirty="0">
                <a:latin typeface="黑体" panose="02010609060101010101" pitchFamily="49" charset="-122"/>
                <a:ea typeface="黑体" panose="02010609060101010101" pitchFamily="49" charset="-122"/>
              </a:rPr>
              <a:t>。                     </a:t>
            </a:r>
            <a:r>
              <a:rPr lang="en-US" altLang="zh-CN" dirty="0"/>
              <a:t>.</a:t>
            </a:r>
            <a:endParaRPr lang="zh-CN" altLang="en-US" dirty="0"/>
          </a:p>
        </p:txBody>
      </p:sp>
    </p:spTree>
    <p:extLst>
      <p:ext uri="{BB962C8B-B14F-4D97-AF65-F5344CB8AC3E}">
        <p14:creationId xmlns:p14="http://schemas.microsoft.com/office/powerpoint/2010/main" val="3255167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img.my.csdn.net/uploads/201304/03/1364952814_350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512" y="1107244"/>
            <a:ext cx="5982273" cy="4796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503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核支持向量机</a:t>
            </a:r>
          </a:p>
        </p:txBody>
      </p:sp>
      <p:sp>
        <p:nvSpPr>
          <p:cNvPr id="3" name="内容占位符 2"/>
          <p:cNvSpPr>
            <a:spLocks noGrp="1"/>
          </p:cNvSpPr>
          <p:nvPr>
            <p:ph idx="1"/>
          </p:nvPr>
        </p:nvSpPr>
        <p:spPr>
          <a:xfrm>
            <a:off x="260350" y="922226"/>
            <a:ext cx="6637407" cy="648158"/>
          </a:xfrm>
        </p:spPr>
        <p:txBody>
          <a:bodyPr>
            <a:normAutofit/>
          </a:bodyPr>
          <a:lstStyle/>
          <a:p>
            <a:pPr>
              <a:lnSpc>
                <a:spcPct val="150000"/>
              </a:lnSpc>
            </a:pPr>
            <a:r>
              <a:rPr lang="zh-CN" altLang="en-US" b="1" dirty="0">
                <a:latin typeface="黑体" panose="02010609060101010101" pitchFamily="49" charset="-122"/>
                <a:ea typeface="黑体" panose="02010609060101010101" pitchFamily="49" charset="-122"/>
              </a:rPr>
              <a:t>把线性不可分问题当成线性可分问题，参数一样</a:t>
            </a:r>
          </a:p>
        </p:txBody>
      </p:sp>
    </p:spTree>
    <p:extLst>
      <p:ext uri="{BB962C8B-B14F-4D97-AF65-F5344CB8AC3E}">
        <p14:creationId xmlns:p14="http://schemas.microsoft.com/office/powerpoint/2010/main" val="19001329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878" y="5382273"/>
            <a:ext cx="5462489" cy="810838"/>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878" y="3282098"/>
            <a:ext cx="5742930" cy="1896020"/>
          </a:xfrm>
          <a:prstGeom prst="rect">
            <a:avLst/>
          </a:prstGeom>
        </p:spPr>
      </p:pic>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核支持向量机</a:t>
            </a:r>
          </a:p>
        </p:txBody>
      </p:sp>
      <p:sp>
        <p:nvSpPr>
          <p:cNvPr id="3" name="内容占位符 2"/>
          <p:cNvSpPr>
            <a:spLocks noGrp="1"/>
          </p:cNvSpPr>
          <p:nvPr>
            <p:ph idx="1"/>
          </p:nvPr>
        </p:nvSpPr>
        <p:spPr>
          <a:xfrm>
            <a:off x="260350" y="1266825"/>
            <a:ext cx="8817662" cy="806542"/>
          </a:xfrm>
        </p:spPr>
        <p:txBody>
          <a:bodyPr>
            <a:normAutofit/>
          </a:bodyPr>
          <a:lstStyle/>
          <a:p>
            <a:r>
              <a:rPr lang="zh-CN" altLang="en-US" dirty="0">
                <a:latin typeface="黑体" panose="02010609060101010101" pitchFamily="49" charset="-122"/>
                <a:ea typeface="黑体" panose="02010609060101010101" pitchFamily="49" charset="-122"/>
              </a:rPr>
              <a:t>设样本   映射后的向量为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划分超平面为                        </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graphicFrame>
        <p:nvGraphicFramePr>
          <p:cNvPr id="4" name="对象 3"/>
          <p:cNvGraphicFramePr>
            <a:graphicFrameLocks noChangeAspect="1"/>
          </p:cNvGraphicFramePr>
          <p:nvPr/>
        </p:nvGraphicFramePr>
        <p:xfrm>
          <a:off x="1577336" y="1381883"/>
          <a:ext cx="209176" cy="252000"/>
        </p:xfrm>
        <a:graphic>
          <a:graphicData uri="http://schemas.openxmlformats.org/presentationml/2006/ole">
            <mc:AlternateContent xmlns:mc="http://schemas.openxmlformats.org/markup-compatibility/2006">
              <mc:Choice xmlns:v="urn:schemas-microsoft-com:vml" Requires="v">
                <p:oleObj spid="_x0000_s5908" name="Formula" r:id="rId5" imgW="100440" imgH="120960" progId="Equation.Ribbit">
                  <p:embed/>
                </p:oleObj>
              </mc:Choice>
              <mc:Fallback>
                <p:oleObj name="Formula" r:id="rId5" imgW="100440" imgH="120960" progId="Equation.Ribbit">
                  <p:embed/>
                  <p:pic>
                    <p:nvPicPr>
                      <p:cNvPr id="0" name=""/>
                      <p:cNvPicPr/>
                      <p:nvPr/>
                    </p:nvPicPr>
                    <p:blipFill>
                      <a:blip r:embed="rId6"/>
                      <a:stretch>
                        <a:fillRect/>
                      </a:stretch>
                    </p:blipFill>
                    <p:spPr>
                      <a:xfrm>
                        <a:off x="1577336" y="1381883"/>
                        <a:ext cx="209176" cy="2520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12744890"/>
              </p:ext>
            </p:extLst>
          </p:nvPr>
        </p:nvGraphicFramePr>
        <p:xfrm>
          <a:off x="3931278" y="1305715"/>
          <a:ext cx="544843" cy="324000"/>
        </p:xfrm>
        <a:graphic>
          <a:graphicData uri="http://schemas.openxmlformats.org/presentationml/2006/ole">
            <mc:AlternateContent xmlns:mc="http://schemas.openxmlformats.org/markup-compatibility/2006">
              <mc:Choice xmlns:v="urn:schemas-microsoft-com:vml" Requires="v">
                <p:oleObj spid="_x0000_s5909" name="Formula" r:id="rId7" imgW="295920" imgH="176760" progId="Equation.Ribbit">
                  <p:embed/>
                </p:oleObj>
              </mc:Choice>
              <mc:Fallback>
                <p:oleObj name="Formula" r:id="rId7" imgW="295920" imgH="176760" progId="Equation.Ribbit">
                  <p:embed/>
                  <p:pic>
                    <p:nvPicPr>
                      <p:cNvPr id="0" name=""/>
                      <p:cNvPicPr/>
                      <p:nvPr/>
                    </p:nvPicPr>
                    <p:blipFill>
                      <a:blip r:embed="rId8"/>
                      <a:stretch>
                        <a:fillRect/>
                      </a:stretch>
                    </p:blipFill>
                    <p:spPr>
                      <a:xfrm>
                        <a:off x="3931278" y="1305715"/>
                        <a:ext cx="544843" cy="3240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84171862"/>
              </p:ext>
            </p:extLst>
          </p:nvPr>
        </p:nvGraphicFramePr>
        <p:xfrm>
          <a:off x="6036091" y="1264590"/>
          <a:ext cx="2359025" cy="365125"/>
        </p:xfrm>
        <a:graphic>
          <a:graphicData uri="http://schemas.openxmlformats.org/presentationml/2006/ole">
            <mc:AlternateContent xmlns:mc="http://schemas.openxmlformats.org/markup-compatibility/2006">
              <mc:Choice xmlns:v="urn:schemas-microsoft-com:vml" Requires="v">
                <p:oleObj spid="_x0000_s5910" name="Formula" r:id="rId9" imgW="1280160" imgH="198360" progId="Equation.Ribbit">
                  <p:embed/>
                </p:oleObj>
              </mc:Choice>
              <mc:Fallback>
                <p:oleObj name="Formula" r:id="rId9" imgW="1280160" imgH="198360" progId="Equation.Ribbit">
                  <p:embed/>
                  <p:pic>
                    <p:nvPicPr>
                      <p:cNvPr id="0" name=""/>
                      <p:cNvPicPr/>
                      <p:nvPr/>
                    </p:nvPicPr>
                    <p:blipFill>
                      <a:blip r:embed="rId10"/>
                      <a:stretch>
                        <a:fillRect/>
                      </a:stretch>
                    </p:blipFill>
                    <p:spPr>
                      <a:xfrm>
                        <a:off x="6036091" y="1264590"/>
                        <a:ext cx="2359025" cy="365125"/>
                      </a:xfrm>
                      <a:prstGeom prst="rect">
                        <a:avLst/>
                      </a:prstGeom>
                    </p:spPr>
                  </p:pic>
                </p:oleObj>
              </mc:Fallback>
            </mc:AlternateContent>
          </a:graphicData>
        </a:graphic>
      </p:graphicFrame>
      <p:sp>
        <p:nvSpPr>
          <p:cNvPr id="8" name="内容占位符 3"/>
          <p:cNvSpPr txBox="1">
            <a:spLocks/>
          </p:cNvSpPr>
          <p:nvPr/>
        </p:nvSpPr>
        <p:spPr>
          <a:xfrm>
            <a:off x="432655" y="2331484"/>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黑体" panose="02010609060101010101" pitchFamily="49" charset="-122"/>
                <a:ea typeface="黑体" panose="02010609060101010101" pitchFamily="49" charset="-122"/>
              </a:rPr>
              <a:t>原始问题</a:t>
            </a:r>
          </a:p>
        </p:txBody>
      </p:sp>
      <p:sp>
        <p:nvSpPr>
          <p:cNvPr id="9" name="内容占位符 3"/>
          <p:cNvSpPr txBox="1">
            <a:spLocks/>
          </p:cNvSpPr>
          <p:nvPr/>
        </p:nvSpPr>
        <p:spPr>
          <a:xfrm>
            <a:off x="432655" y="4017420"/>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黑体" panose="02010609060101010101" pitchFamily="49" charset="-122"/>
                <a:ea typeface="黑体" panose="02010609060101010101" pitchFamily="49" charset="-122"/>
              </a:rPr>
              <a:t>对偶问题</a:t>
            </a:r>
          </a:p>
        </p:txBody>
      </p:sp>
      <p:sp>
        <p:nvSpPr>
          <p:cNvPr id="11" name="矩形 10"/>
          <p:cNvSpPr/>
          <p:nvPr/>
        </p:nvSpPr>
        <p:spPr>
          <a:xfrm>
            <a:off x="5235920" y="3335826"/>
            <a:ext cx="1642551" cy="722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3"/>
          <p:cNvSpPr txBox="1">
            <a:spLocks/>
          </p:cNvSpPr>
          <p:nvPr/>
        </p:nvSpPr>
        <p:spPr>
          <a:xfrm>
            <a:off x="706073" y="5543909"/>
            <a:ext cx="807019"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黑体" panose="02010609060101010101" pitchFamily="49" charset="-122"/>
                <a:ea typeface="黑体" panose="02010609060101010101" pitchFamily="49" charset="-122"/>
              </a:rPr>
              <a:t>预测</a:t>
            </a:r>
          </a:p>
        </p:txBody>
      </p:sp>
      <p:sp>
        <p:nvSpPr>
          <p:cNvPr id="14" name="矩形 13"/>
          <p:cNvSpPr/>
          <p:nvPr/>
        </p:nvSpPr>
        <p:spPr>
          <a:xfrm>
            <a:off x="5865994" y="5426210"/>
            <a:ext cx="1380968" cy="722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82539" y="4410224"/>
            <a:ext cx="2947878"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r>
              <a:rPr lang="zh-CN" altLang="en-US" sz="2400" b="1" dirty="0">
                <a:latin typeface="黑体" panose="02010609060101010101" pitchFamily="49" charset="-122"/>
                <a:ea typeface="黑体" panose="02010609060101010101" pitchFamily="49" charset="-122"/>
              </a:rPr>
              <a:t>只以</a:t>
            </a:r>
            <a:r>
              <a:rPr lang="zh-CN" altLang="en-US" sz="2400" b="1" dirty="0">
                <a:solidFill>
                  <a:schemeClr val="tx2"/>
                </a:solidFill>
                <a:latin typeface="黑体" panose="02010609060101010101" pitchFamily="49" charset="-122"/>
                <a:ea typeface="黑体" panose="02010609060101010101" pitchFamily="49" charset="-122"/>
              </a:rPr>
              <a:t>内积</a:t>
            </a:r>
            <a:r>
              <a:rPr lang="zh-CN" altLang="en-US" sz="2400" b="1" dirty="0">
                <a:latin typeface="黑体" panose="02010609060101010101" pitchFamily="49" charset="-122"/>
                <a:ea typeface="黑体" panose="02010609060101010101" pitchFamily="49" charset="-122"/>
              </a:rPr>
              <a:t>的形式出现</a:t>
            </a:r>
            <a:endParaRPr lang="en-US" altLang="zh-CN" sz="2400" b="1" dirty="0">
              <a:latin typeface="黑体" panose="02010609060101010101" pitchFamily="49" charset="-122"/>
              <a:ea typeface="黑体" panose="02010609060101010101" pitchFamily="49" charset="-122"/>
            </a:endParaRPr>
          </a:p>
        </p:txBody>
      </p:sp>
      <p:pic>
        <p:nvPicPr>
          <p:cNvPr id="16" name="图片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26878" y="1878012"/>
            <a:ext cx="5517358" cy="1164437"/>
          </a:xfrm>
          <a:prstGeom prst="rect">
            <a:avLst/>
          </a:prstGeom>
        </p:spPr>
      </p:pic>
      <p:sp>
        <p:nvSpPr>
          <p:cNvPr id="19" name="内容占位符 2"/>
          <p:cNvSpPr txBox="1">
            <a:spLocks/>
          </p:cNvSpPr>
          <p:nvPr/>
        </p:nvSpPr>
        <p:spPr>
          <a:xfrm>
            <a:off x="432655" y="6062770"/>
            <a:ext cx="6637407" cy="64815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b="1" dirty="0">
                <a:solidFill>
                  <a:srgbClr val="FF0000"/>
                </a:solidFill>
                <a:latin typeface="黑体" panose="02010609060101010101" pitchFamily="49" charset="-122"/>
                <a:ea typeface="黑体" panose="02010609060101010101" pitchFamily="49" charset="-122"/>
              </a:rPr>
              <a:t>把线性不可分问题当成线性可分问题，参数一样</a:t>
            </a:r>
          </a:p>
        </p:txBody>
      </p:sp>
    </p:spTree>
    <p:extLst>
      <p:ext uri="{BB962C8B-B14F-4D97-AF65-F5344CB8AC3E}">
        <p14:creationId xmlns:p14="http://schemas.microsoft.com/office/powerpoint/2010/main" val="312240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5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anim calcmode="lin" valueType="num">
                                      <p:cBhvr>
                                        <p:cTn id="37" dur="500" fill="hold"/>
                                        <p:tgtEl>
                                          <p:spTgt spid="14"/>
                                        </p:tgtEl>
                                        <p:attrNameLst>
                                          <p:attrName>ppt_x</p:attrName>
                                        </p:attrNameLst>
                                      </p:cBhvr>
                                      <p:tavLst>
                                        <p:tav tm="0">
                                          <p:val>
                                            <p:strVal val="#ppt_x"/>
                                          </p:val>
                                        </p:tav>
                                        <p:tav tm="100000">
                                          <p:val>
                                            <p:strVal val="#ppt_x"/>
                                          </p:val>
                                        </p:tav>
                                      </p:tavLst>
                                    </p:anim>
                                    <p:anim calcmode="lin" valueType="num">
                                      <p:cBhvr>
                                        <p:cTn id="38" dur="5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anim calcmode="lin" valueType="num">
                                      <p:cBhvr>
                                        <p:cTn id="42" dur="500" fill="hold"/>
                                        <p:tgtEl>
                                          <p:spTgt spid="15"/>
                                        </p:tgtEl>
                                        <p:attrNameLst>
                                          <p:attrName>ppt_x</p:attrName>
                                        </p:attrNameLst>
                                      </p:cBhvr>
                                      <p:tavLst>
                                        <p:tav tm="0">
                                          <p:val>
                                            <p:strVal val="#ppt_x"/>
                                          </p:val>
                                        </p:tav>
                                        <p:tav tm="100000">
                                          <p:val>
                                            <p:strVal val="#ppt_x"/>
                                          </p:val>
                                        </p:tav>
                                      </p:tavLst>
                                    </p:anim>
                                    <p:anim calcmode="lin" valueType="num">
                                      <p:cBhvr>
                                        <p:cTn id="4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p:bldP spid="14" grpId="0" animBg="1"/>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核函数</a:t>
            </a:r>
          </a:p>
        </p:txBody>
      </p:sp>
      <p:sp>
        <p:nvSpPr>
          <p:cNvPr id="3" name="内容占位符 2"/>
          <p:cNvSpPr>
            <a:spLocks noGrp="1"/>
          </p:cNvSpPr>
          <p:nvPr>
            <p:ph idx="1"/>
          </p:nvPr>
        </p:nvSpPr>
        <p:spPr/>
        <p:txBody>
          <a:bodyPr/>
          <a:lstStyle/>
          <a:p>
            <a:r>
              <a:rPr lang="zh-CN" altLang="en-US" dirty="0">
                <a:latin typeface="黑体" panose="02010609060101010101" pitchFamily="49" charset="-122"/>
                <a:ea typeface="黑体" panose="02010609060101010101" pitchFamily="49" charset="-122"/>
              </a:rPr>
              <a:t>基本想法：不显式地设计核映射</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而是设计</a:t>
            </a:r>
            <a:r>
              <a:rPr lang="zh-CN" altLang="en-US" dirty="0">
                <a:solidFill>
                  <a:schemeClr val="tx2"/>
                </a:solidFill>
                <a:latin typeface="黑体" panose="02010609060101010101" pitchFamily="49" charset="-122"/>
                <a:ea typeface="黑体" panose="02010609060101010101" pitchFamily="49" charset="-122"/>
              </a:rPr>
              <a:t>核函数</a:t>
            </a:r>
            <a:r>
              <a:rPr lang="en-US" altLang="zh-CN" dirty="0">
                <a:latin typeface="黑体" panose="02010609060101010101" pitchFamily="49" charset="-122"/>
                <a:ea typeface="黑体" panose="02010609060101010101" pitchFamily="49" charset="-122"/>
              </a:rPr>
              <a:t>.</a:t>
            </a:r>
          </a:p>
          <a:p>
            <a:endParaRPr lang="en-US" altLang="zh-CN" dirty="0">
              <a:solidFill>
                <a:schemeClr val="tx2"/>
              </a:solidFill>
            </a:endParaRPr>
          </a:p>
          <a:p>
            <a:endParaRPr lang="en-US" altLang="zh-CN" dirty="0">
              <a:solidFill>
                <a:schemeClr val="tx2"/>
              </a:solidFill>
            </a:endParaRPr>
          </a:p>
          <a:p>
            <a:r>
              <a:rPr lang="en-US" altLang="zh-CN" b="1" dirty="0">
                <a:latin typeface="黑体" panose="02010609060101010101" pitchFamily="49" charset="-122"/>
                <a:ea typeface="黑体" panose="02010609060101010101" pitchFamily="49" charset="-122"/>
              </a:rPr>
              <a:t>Mercer</a:t>
            </a:r>
            <a:r>
              <a:rPr lang="zh-CN" altLang="en-US" b="1" dirty="0">
                <a:latin typeface="黑体" panose="02010609060101010101" pitchFamily="49" charset="-122"/>
                <a:ea typeface="黑体" panose="02010609060101010101" pitchFamily="49" charset="-122"/>
              </a:rPr>
              <a:t>定理</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充分非必要</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：只要一个对称函数所对应的核矩阵</a:t>
            </a:r>
            <a:r>
              <a:rPr lang="zh-CN" altLang="en-US" b="1" dirty="0">
                <a:solidFill>
                  <a:schemeClr val="tx2"/>
                </a:solidFill>
                <a:latin typeface="黑体" panose="02010609060101010101" pitchFamily="49" charset="-122"/>
                <a:ea typeface="黑体" panose="02010609060101010101" pitchFamily="49" charset="-122"/>
              </a:rPr>
              <a:t>半正定</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则它就能作为核函数来使用</a:t>
            </a:r>
            <a:r>
              <a:rPr lang="en-US" altLang="zh-CN" b="1" dirty="0">
                <a:latin typeface="黑体" panose="02010609060101010101" pitchFamily="49" charset="-122"/>
                <a:ea typeface="黑体" panose="02010609060101010101" pitchFamily="49" charset="-122"/>
              </a:rPr>
              <a:t>.</a:t>
            </a:r>
          </a:p>
          <a:p>
            <a:endParaRPr lang="en-US" altLang="zh-CN" dirty="0"/>
          </a:p>
          <a:p>
            <a:r>
              <a:rPr lang="zh-CN" altLang="en-US" b="1" dirty="0">
                <a:latin typeface="黑体" panose="02010609060101010101" pitchFamily="49" charset="-122"/>
                <a:ea typeface="黑体" panose="02010609060101010101" pitchFamily="49" charset="-122"/>
              </a:rPr>
              <a:t>常用核函数：</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089" y="4041444"/>
            <a:ext cx="7929472" cy="21600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065" y="1729609"/>
            <a:ext cx="3127519" cy="396274"/>
          </a:xfrm>
          <a:prstGeom prst="rect">
            <a:avLst/>
          </a:prstGeom>
        </p:spPr>
      </p:pic>
    </p:spTree>
    <p:extLst>
      <p:ext uri="{BB962C8B-B14F-4D97-AF65-F5344CB8AC3E}">
        <p14:creationId xmlns:p14="http://schemas.microsoft.com/office/powerpoint/2010/main" val="312976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间隔与支持向量</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对偶问题</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核函数</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b="1" dirty="0">
                <a:latin typeface="黑体" panose="02010609060101010101" pitchFamily="49" charset="-122"/>
                <a:ea typeface="黑体" panose="02010609060101010101" pitchFamily="49" charset="-122"/>
              </a:rPr>
              <a:t>软间隔与正则化</a:t>
            </a:r>
            <a:endParaRPr lang="en-US" altLang="zh-CN" b="1" dirty="0">
              <a:latin typeface="黑体" panose="02010609060101010101" pitchFamily="49" charset="-122"/>
              <a:ea typeface="黑体" panose="02010609060101010101" pitchFamily="49" charset="-122"/>
            </a:endParaRPr>
          </a:p>
          <a:p>
            <a:endParaRPr lang="en-US" altLang="zh-CN" dirty="0">
              <a:solidFill>
                <a:schemeClr val="bg1">
                  <a:lumMod val="85000"/>
                </a:schemeClr>
              </a:solidFill>
            </a:endParaRPr>
          </a:p>
          <a:p>
            <a:r>
              <a:rPr lang="zh-CN" altLang="en-US" dirty="0">
                <a:solidFill>
                  <a:schemeClr val="bg1">
                    <a:lumMod val="85000"/>
                  </a:schemeClr>
                </a:solidFill>
              </a:rPr>
              <a:t>支持向量回归</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核方法</a:t>
            </a:r>
          </a:p>
        </p:txBody>
      </p:sp>
    </p:spTree>
    <p:extLst>
      <p:ext uri="{BB962C8B-B14F-4D97-AF65-F5344CB8AC3E}">
        <p14:creationId xmlns:p14="http://schemas.microsoft.com/office/powerpoint/2010/main" val="802520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软间隔</a:t>
            </a:r>
          </a:p>
        </p:txBody>
      </p:sp>
      <p:sp>
        <p:nvSpPr>
          <p:cNvPr id="3" name="内容占位符 2"/>
          <p:cNvSpPr>
            <a:spLocks noGrp="1"/>
          </p:cNvSpPr>
          <p:nvPr>
            <p:ph idx="1"/>
          </p:nvPr>
        </p:nvSpPr>
        <p:spPr>
          <a:xfrm>
            <a:off x="167585" y="1019138"/>
            <a:ext cx="8616950" cy="1297489"/>
          </a:xfrm>
        </p:spPr>
        <p:txBody>
          <a:bodyPr>
            <a:normAutofit lnSpcReduction="10000"/>
          </a:bodyPr>
          <a:lstStyle/>
          <a:p>
            <a:pPr marL="0" indent="0">
              <a:buNone/>
            </a:pPr>
            <a:r>
              <a:rPr lang="en-US" altLang="zh-CN" b="1" dirty="0">
                <a:latin typeface="黑体" panose="02010609060101010101" pitchFamily="49" charset="-122"/>
                <a:ea typeface="黑体" panose="02010609060101010101" pitchFamily="49" charset="-122"/>
              </a:rPr>
              <a:t>-Q:</a:t>
            </a:r>
            <a:r>
              <a:rPr lang="zh-CN" altLang="en-US" b="1" dirty="0">
                <a:latin typeface="黑体" panose="02010609060101010101" pitchFamily="49" charset="-122"/>
                <a:ea typeface="黑体" panose="02010609060101010101" pitchFamily="49" charset="-122"/>
              </a:rPr>
              <a:t>现实中</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很难确定合适的核函数使得训练样本在特征空间中线性可分</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同时一个线性可分的结果也很难断定是否是有过拟合造成的</a:t>
            </a:r>
            <a:r>
              <a:rPr lang="en-US" altLang="zh-CN" b="1" dirty="0">
                <a:latin typeface="黑体" panose="02010609060101010101" pitchFamily="49" charset="-122"/>
                <a:ea typeface="黑体" panose="02010609060101010101" pitchFamily="49" charset="-122"/>
              </a:rPr>
              <a:t>.</a:t>
            </a:r>
          </a:p>
          <a:p>
            <a:pPr marL="0" indent="0">
              <a:buNone/>
            </a:pP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引入</a:t>
            </a:r>
            <a:r>
              <a:rPr lang="en-US" altLang="zh-CN" b="1" dirty="0">
                <a:latin typeface="黑体" panose="02010609060101010101" pitchFamily="49" charset="-122"/>
                <a:ea typeface="黑体" panose="02010609060101010101" pitchFamily="49" charset="-122"/>
              </a:rPr>
              <a:t>”</a:t>
            </a:r>
            <a:r>
              <a:rPr lang="zh-CN" altLang="en-US" b="1" dirty="0">
                <a:solidFill>
                  <a:schemeClr val="tx2"/>
                </a:solidFill>
                <a:latin typeface="黑体" panose="02010609060101010101" pitchFamily="49" charset="-122"/>
                <a:ea typeface="黑体" panose="02010609060101010101" pitchFamily="49" charset="-122"/>
              </a:rPr>
              <a:t>软间隔</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的概念</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允许支持向量机在一些样本上不满足约束</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grpSp>
        <p:nvGrpSpPr>
          <p:cNvPr id="89" name="组合 88"/>
          <p:cNvGrpSpPr/>
          <p:nvPr/>
        </p:nvGrpSpPr>
        <p:grpSpPr>
          <a:xfrm>
            <a:off x="516294" y="2316627"/>
            <a:ext cx="5030696" cy="2798815"/>
            <a:chOff x="1689111" y="3059452"/>
            <a:chExt cx="5030696" cy="2798815"/>
          </a:xfrm>
        </p:grpSpPr>
        <p:cxnSp>
          <p:nvCxnSpPr>
            <p:cNvPr id="59" name="直接连接符 58"/>
            <p:cNvCxnSpPr/>
            <p:nvPr/>
          </p:nvCxnSpPr>
          <p:spPr>
            <a:xfrm flipV="1">
              <a:off x="3755706" y="3622032"/>
              <a:ext cx="1954824" cy="191569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3368356" y="3256907"/>
              <a:ext cx="1954824" cy="191569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4" name="对象 63"/>
            <p:cNvGraphicFramePr>
              <a:graphicFrameLocks noChangeAspect="1"/>
            </p:cNvGraphicFramePr>
            <p:nvPr>
              <p:extLst>
                <p:ext uri="{D42A27DB-BD31-4B8C-83A1-F6EECF244321}">
                  <p14:modId xmlns:p14="http://schemas.microsoft.com/office/powerpoint/2010/main" val="73105625"/>
                </p:ext>
              </p:extLst>
            </p:nvPr>
          </p:nvGraphicFramePr>
          <p:xfrm>
            <a:off x="5513307" y="4360183"/>
            <a:ext cx="1206500" cy="247650"/>
          </p:xfrm>
          <a:graphic>
            <a:graphicData uri="http://schemas.openxmlformats.org/presentationml/2006/ole">
              <mc:AlternateContent xmlns:mc="http://schemas.openxmlformats.org/markup-compatibility/2006">
                <mc:Choice xmlns:v="urn:schemas-microsoft-com:vml" Requires="v">
                  <p:oleObj spid="_x0000_s21797" name="Formula" r:id="rId3" imgW="955080" imgH="195840" progId="Equation.Ribbit">
                    <p:embed/>
                  </p:oleObj>
                </mc:Choice>
                <mc:Fallback>
                  <p:oleObj name="Formula" r:id="rId3" imgW="955080" imgH="195840" progId="Equation.Ribbit">
                    <p:embed/>
                    <p:pic>
                      <p:nvPicPr>
                        <p:cNvPr id="0" name=""/>
                        <p:cNvPicPr/>
                        <p:nvPr/>
                      </p:nvPicPr>
                      <p:blipFill>
                        <a:blip r:embed="rId4"/>
                        <a:stretch>
                          <a:fillRect/>
                        </a:stretch>
                      </p:blipFill>
                      <p:spPr>
                        <a:xfrm>
                          <a:off x="5513307" y="4360183"/>
                          <a:ext cx="1206500" cy="247650"/>
                        </a:xfrm>
                        <a:prstGeom prst="rect">
                          <a:avLst/>
                        </a:prstGeom>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899659539"/>
                </p:ext>
              </p:extLst>
            </p:nvPr>
          </p:nvGraphicFramePr>
          <p:xfrm>
            <a:off x="4029410" y="3069185"/>
            <a:ext cx="1055687" cy="247650"/>
          </p:xfrm>
          <a:graphic>
            <a:graphicData uri="http://schemas.openxmlformats.org/presentationml/2006/ole">
              <mc:AlternateContent xmlns:mc="http://schemas.openxmlformats.org/markup-compatibility/2006">
                <mc:Choice xmlns:v="urn:schemas-microsoft-com:vml" Requires="v">
                  <p:oleObj spid="_x0000_s21798" name="Formula" r:id="rId5" imgW="837000" imgH="195840" progId="Equation.Ribbit">
                    <p:embed/>
                  </p:oleObj>
                </mc:Choice>
                <mc:Fallback>
                  <p:oleObj name="Formula" r:id="rId5" imgW="837000" imgH="195840" progId="Equation.Ribbit">
                    <p:embed/>
                    <p:pic>
                      <p:nvPicPr>
                        <p:cNvPr id="0" name=""/>
                        <p:cNvPicPr/>
                        <p:nvPr/>
                      </p:nvPicPr>
                      <p:blipFill>
                        <a:blip r:embed="rId6"/>
                        <a:stretch>
                          <a:fillRect/>
                        </a:stretch>
                      </p:blipFill>
                      <p:spPr>
                        <a:xfrm>
                          <a:off x="4029410" y="3069185"/>
                          <a:ext cx="1055687" cy="247650"/>
                        </a:xfrm>
                        <a:prstGeom prst="rect">
                          <a:avLst/>
                        </a:prstGeom>
                      </p:spPr>
                    </p:pic>
                  </p:oleObj>
                </mc:Fallback>
              </mc:AlternateContent>
            </a:graphicData>
          </a:graphic>
        </p:graphicFrame>
        <p:sp>
          <p:nvSpPr>
            <p:cNvPr id="67" name="任意多边形 66"/>
            <p:cNvSpPr/>
            <p:nvPr/>
          </p:nvSpPr>
          <p:spPr>
            <a:xfrm>
              <a:off x="4708499" y="3290612"/>
              <a:ext cx="185738" cy="371475"/>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5108799" y="4256449"/>
              <a:ext cx="374650" cy="248260"/>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3527106" y="3469632"/>
              <a:ext cx="3166926" cy="1915691"/>
              <a:chOff x="3527106" y="3469632"/>
              <a:chExt cx="3166926" cy="1915691"/>
            </a:xfrm>
          </p:grpSpPr>
          <p:cxnSp>
            <p:nvCxnSpPr>
              <p:cNvPr id="37" name="直接连接符 36"/>
              <p:cNvCxnSpPr/>
              <p:nvPr/>
            </p:nvCxnSpPr>
            <p:spPr>
              <a:xfrm flipV="1">
                <a:off x="3527106" y="3469632"/>
                <a:ext cx="1954824" cy="19156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66" name="对象 65"/>
              <p:cNvGraphicFramePr>
                <a:graphicFrameLocks noChangeAspect="1"/>
              </p:cNvGraphicFramePr>
              <p:nvPr/>
            </p:nvGraphicFramePr>
            <p:xfrm>
              <a:off x="5631995" y="3884291"/>
              <a:ext cx="1062037" cy="247650"/>
            </p:xfrm>
            <a:graphic>
              <a:graphicData uri="http://schemas.openxmlformats.org/presentationml/2006/ole">
                <mc:AlternateContent xmlns:mc="http://schemas.openxmlformats.org/markup-compatibility/2006">
                  <mc:Choice xmlns:v="urn:schemas-microsoft-com:vml" Requires="v">
                    <p:oleObj spid="_x0000_s21799" name="Formula" r:id="rId7" imgW="842040" imgH="195840" progId="Equation.Ribbit">
                      <p:embed/>
                    </p:oleObj>
                  </mc:Choice>
                  <mc:Fallback>
                    <p:oleObj name="Formula" r:id="rId7" imgW="842040" imgH="195840" progId="Equation.Ribbit">
                      <p:embed/>
                      <p:pic>
                        <p:nvPicPr>
                          <p:cNvPr id="0" name=""/>
                          <p:cNvPicPr/>
                          <p:nvPr/>
                        </p:nvPicPr>
                        <p:blipFill>
                          <a:blip r:embed="rId8"/>
                          <a:stretch>
                            <a:fillRect/>
                          </a:stretch>
                        </p:blipFill>
                        <p:spPr>
                          <a:xfrm>
                            <a:off x="5631995" y="3884291"/>
                            <a:ext cx="1062037" cy="247650"/>
                          </a:xfrm>
                          <a:prstGeom prst="rect">
                            <a:avLst/>
                          </a:prstGeom>
                        </p:spPr>
                      </p:pic>
                    </p:oleObj>
                  </mc:Fallback>
                </mc:AlternateContent>
              </a:graphicData>
            </a:graphic>
          </p:graphicFrame>
          <p:sp>
            <p:nvSpPr>
              <p:cNvPr id="69" name="任意多边形 68"/>
              <p:cNvSpPr/>
              <p:nvPr/>
            </p:nvSpPr>
            <p:spPr>
              <a:xfrm>
                <a:off x="5198524" y="3774674"/>
                <a:ext cx="374650" cy="243284"/>
              </a:xfrm>
              <a:custGeom>
                <a:avLst/>
                <a:gdLst>
                  <a:gd name="connsiteX0" fmla="*/ 368300 w 368300"/>
                  <a:gd name="connsiteY0" fmla="*/ 228600 h 241300"/>
                  <a:gd name="connsiteX1" fmla="*/ 209550 w 368300"/>
                  <a:gd name="connsiteY1" fmla="*/ 215900 h 241300"/>
                  <a:gd name="connsiteX2" fmla="*/ 0 w 368300"/>
                  <a:gd name="connsiteY2" fmla="*/ 0 h 241300"/>
                  <a:gd name="connsiteX0" fmla="*/ 349250 w 349250"/>
                  <a:gd name="connsiteY0" fmla="*/ 247650 h 254239"/>
                  <a:gd name="connsiteX1" fmla="*/ 209550 w 349250"/>
                  <a:gd name="connsiteY1" fmla="*/ 215900 h 254239"/>
                  <a:gd name="connsiteX2" fmla="*/ 0 w 349250"/>
                  <a:gd name="connsiteY2" fmla="*/ 0 h 254239"/>
                  <a:gd name="connsiteX0" fmla="*/ 374650 w 374650"/>
                  <a:gd name="connsiteY0" fmla="*/ 254000 h 259411"/>
                  <a:gd name="connsiteX1" fmla="*/ 209550 w 374650"/>
                  <a:gd name="connsiteY1" fmla="*/ 215900 h 259411"/>
                  <a:gd name="connsiteX2" fmla="*/ 0 w 374650"/>
                  <a:gd name="connsiteY2" fmla="*/ 0 h 259411"/>
                  <a:gd name="connsiteX0" fmla="*/ 374650 w 374650"/>
                  <a:gd name="connsiteY0" fmla="*/ 254000 h 254671"/>
                  <a:gd name="connsiteX1" fmla="*/ 209550 w 374650"/>
                  <a:gd name="connsiteY1" fmla="*/ 215900 h 254671"/>
                  <a:gd name="connsiteX2" fmla="*/ 0 w 374650"/>
                  <a:gd name="connsiteY2" fmla="*/ 0 h 254671"/>
                  <a:gd name="connsiteX0" fmla="*/ 374650 w 374650"/>
                  <a:gd name="connsiteY0" fmla="*/ 254000 h 254033"/>
                  <a:gd name="connsiteX1" fmla="*/ 175891 w 374650"/>
                  <a:gd name="connsiteY1" fmla="*/ 165412 h 254033"/>
                  <a:gd name="connsiteX2" fmla="*/ 0 w 374650"/>
                  <a:gd name="connsiteY2" fmla="*/ 0 h 254033"/>
                  <a:gd name="connsiteX0" fmla="*/ 374650 w 374650"/>
                  <a:gd name="connsiteY0" fmla="*/ 242781 h 242822"/>
                  <a:gd name="connsiteX1" fmla="*/ 175891 w 374650"/>
                  <a:gd name="connsiteY1" fmla="*/ 165412 h 242822"/>
                  <a:gd name="connsiteX2" fmla="*/ 0 w 374650"/>
                  <a:gd name="connsiteY2" fmla="*/ 0 h 242822"/>
                  <a:gd name="connsiteX0" fmla="*/ 374650 w 374650"/>
                  <a:gd name="connsiteY0" fmla="*/ 242781 h 243284"/>
                  <a:gd name="connsiteX1" fmla="*/ 198330 w 374650"/>
                  <a:gd name="connsiteY1" fmla="*/ 204681 h 243284"/>
                  <a:gd name="connsiteX2" fmla="*/ 0 w 374650"/>
                  <a:gd name="connsiteY2" fmla="*/ 0 h 243284"/>
                </a:gdLst>
                <a:ahLst/>
                <a:cxnLst>
                  <a:cxn ang="0">
                    <a:pos x="connsiteX0" y="connsiteY0"/>
                  </a:cxn>
                  <a:cxn ang="0">
                    <a:pos x="connsiteX1" y="connsiteY1"/>
                  </a:cxn>
                  <a:cxn ang="0">
                    <a:pos x="connsiteX2" y="connsiteY2"/>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2589719" y="3059452"/>
              <a:ext cx="3350432" cy="2798815"/>
              <a:chOff x="2589719" y="3059452"/>
              <a:chExt cx="3350432" cy="2798815"/>
            </a:xfrm>
          </p:grpSpPr>
          <p:cxnSp>
            <p:nvCxnSpPr>
              <p:cNvPr id="4" name="直接箭头连接符 3"/>
              <p:cNvCxnSpPr/>
              <p:nvPr/>
            </p:nvCxnSpPr>
            <p:spPr>
              <a:xfrm flipH="1" flipV="1">
                <a:off x="2924348" y="3059452"/>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2916151" y="5579512"/>
                <a:ext cx="3024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2734252" y="5497985"/>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 name="组合 6"/>
              <p:cNvGrpSpPr/>
              <p:nvPr/>
            </p:nvGrpSpPr>
            <p:grpSpPr>
              <a:xfrm>
                <a:off x="4027407" y="3654783"/>
                <a:ext cx="108000" cy="108000"/>
                <a:chOff x="5476803" y="2392530"/>
                <a:chExt cx="108000" cy="108000"/>
              </a:xfrm>
            </p:grpSpPr>
            <p:cxnSp>
              <p:nvCxnSpPr>
                <p:cNvPr id="8" name="直接连接符 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 name="组合 9"/>
              <p:cNvGrpSpPr/>
              <p:nvPr/>
            </p:nvGrpSpPr>
            <p:grpSpPr>
              <a:xfrm>
                <a:off x="3900607" y="4304632"/>
                <a:ext cx="108000" cy="108000"/>
                <a:chOff x="5476803" y="2392530"/>
                <a:chExt cx="108000" cy="108000"/>
              </a:xfrm>
            </p:grpSpPr>
            <p:cxnSp>
              <p:nvCxnSpPr>
                <p:cNvPr id="11" name="直接连接符 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3" name="组合 12"/>
              <p:cNvGrpSpPr/>
              <p:nvPr/>
            </p:nvGrpSpPr>
            <p:grpSpPr>
              <a:xfrm>
                <a:off x="3726033" y="4146728"/>
                <a:ext cx="108000" cy="108000"/>
                <a:chOff x="5476803" y="2392530"/>
                <a:chExt cx="108000" cy="108000"/>
              </a:xfrm>
            </p:grpSpPr>
            <p:cxnSp>
              <p:nvCxnSpPr>
                <p:cNvPr id="14" name="直接连接符 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 name="组合 15"/>
              <p:cNvGrpSpPr/>
              <p:nvPr/>
            </p:nvGrpSpPr>
            <p:grpSpPr>
              <a:xfrm>
                <a:off x="3365106" y="4373175"/>
                <a:ext cx="108000" cy="108000"/>
                <a:chOff x="5476803" y="2392530"/>
                <a:chExt cx="108000" cy="108000"/>
              </a:xfrm>
            </p:grpSpPr>
            <p:cxnSp>
              <p:nvCxnSpPr>
                <p:cNvPr id="17" name="直接连接符 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9" name="组合 18"/>
              <p:cNvGrpSpPr/>
              <p:nvPr/>
            </p:nvGrpSpPr>
            <p:grpSpPr>
              <a:xfrm>
                <a:off x="3544128" y="4549669"/>
                <a:ext cx="108000" cy="108000"/>
                <a:chOff x="5476803" y="2392530"/>
                <a:chExt cx="108000" cy="108000"/>
              </a:xfrm>
            </p:grpSpPr>
            <p:cxnSp>
              <p:nvCxnSpPr>
                <p:cNvPr id="20" name="直接连接符 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2" name="组合 21"/>
              <p:cNvGrpSpPr/>
              <p:nvPr/>
            </p:nvGrpSpPr>
            <p:grpSpPr>
              <a:xfrm>
                <a:off x="3893982" y="4543792"/>
                <a:ext cx="108000" cy="108000"/>
                <a:chOff x="5476803" y="2392530"/>
                <a:chExt cx="108000" cy="108000"/>
              </a:xfrm>
            </p:grpSpPr>
            <p:cxnSp>
              <p:nvCxnSpPr>
                <p:cNvPr id="23" name="直接连接符 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5" name="组合 24"/>
              <p:cNvGrpSpPr/>
              <p:nvPr/>
            </p:nvGrpSpPr>
            <p:grpSpPr>
              <a:xfrm>
                <a:off x="3458057" y="3696603"/>
                <a:ext cx="108000" cy="108000"/>
                <a:chOff x="5476803" y="2392530"/>
                <a:chExt cx="108000" cy="108000"/>
              </a:xfrm>
            </p:grpSpPr>
            <p:cxnSp>
              <p:nvCxnSpPr>
                <p:cNvPr id="26" name="直接连接符 2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28" name="直接连接符 27"/>
              <p:cNvCxnSpPr/>
              <p:nvPr/>
            </p:nvCxnSpPr>
            <p:spPr>
              <a:xfrm>
                <a:off x="5082635" y="480204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4570403" y="468730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4446151" y="524231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4109907" y="5139573"/>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4916373" y="5098393"/>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4962076" y="4967964"/>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4384316" y="5024514"/>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5136635" y="460366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4624403" y="4967964"/>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38" name="组合 37"/>
              <p:cNvGrpSpPr/>
              <p:nvPr/>
            </p:nvGrpSpPr>
            <p:grpSpPr>
              <a:xfrm>
                <a:off x="4462403" y="3537055"/>
                <a:ext cx="108000" cy="108000"/>
                <a:chOff x="5476803" y="2392530"/>
                <a:chExt cx="108000" cy="108000"/>
              </a:xfrm>
            </p:grpSpPr>
            <p:cxnSp>
              <p:nvCxnSpPr>
                <p:cNvPr id="39" name="直接连接符 3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1" name="组合 40"/>
              <p:cNvGrpSpPr/>
              <p:nvPr/>
            </p:nvGrpSpPr>
            <p:grpSpPr>
              <a:xfrm>
                <a:off x="4236299" y="3750603"/>
                <a:ext cx="108000" cy="108000"/>
                <a:chOff x="5476803" y="2392530"/>
                <a:chExt cx="108000" cy="108000"/>
              </a:xfrm>
            </p:grpSpPr>
            <p:cxnSp>
              <p:nvCxnSpPr>
                <p:cNvPr id="42" name="直接连接符 4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4" name="组合 43"/>
              <p:cNvGrpSpPr/>
              <p:nvPr/>
            </p:nvGrpSpPr>
            <p:grpSpPr>
              <a:xfrm>
                <a:off x="3280142" y="4694046"/>
                <a:ext cx="108000" cy="108000"/>
                <a:chOff x="5476803" y="2392530"/>
                <a:chExt cx="108000" cy="108000"/>
              </a:xfrm>
            </p:grpSpPr>
            <p:cxnSp>
              <p:nvCxnSpPr>
                <p:cNvPr id="45" name="直接连接符 4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7" name="组合 46"/>
              <p:cNvGrpSpPr/>
              <p:nvPr/>
            </p:nvGrpSpPr>
            <p:grpSpPr>
              <a:xfrm>
                <a:off x="3744425" y="3880598"/>
                <a:ext cx="108000" cy="108000"/>
                <a:chOff x="5476803" y="2392530"/>
                <a:chExt cx="108000" cy="108000"/>
              </a:xfrm>
            </p:grpSpPr>
            <p:cxnSp>
              <p:nvCxnSpPr>
                <p:cNvPr id="48" name="直接连接符 4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0" name="组合 49"/>
              <p:cNvGrpSpPr/>
              <p:nvPr/>
            </p:nvGrpSpPr>
            <p:grpSpPr>
              <a:xfrm>
                <a:off x="3383498" y="4107045"/>
                <a:ext cx="108000" cy="108000"/>
                <a:chOff x="5476803" y="2392530"/>
                <a:chExt cx="108000" cy="108000"/>
              </a:xfrm>
            </p:grpSpPr>
            <p:cxnSp>
              <p:nvCxnSpPr>
                <p:cNvPr id="51" name="直接连接符 5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53" name="直接连接符 52"/>
              <p:cNvCxnSpPr/>
              <p:nvPr/>
            </p:nvCxnSpPr>
            <p:spPr>
              <a:xfrm>
                <a:off x="4743388" y="522578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4851388" y="474804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4962076" y="442717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5320216" y="4198575"/>
                <a:ext cx="108000"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57" name="对象 56"/>
              <p:cNvGraphicFramePr>
                <a:graphicFrameLocks noChangeAspect="1"/>
              </p:cNvGraphicFramePr>
              <p:nvPr/>
            </p:nvGraphicFramePr>
            <p:xfrm>
              <a:off x="5481930" y="5642267"/>
              <a:ext cx="222546" cy="216000"/>
            </p:xfrm>
            <a:graphic>
              <a:graphicData uri="http://schemas.openxmlformats.org/presentationml/2006/ole">
                <mc:AlternateContent xmlns:mc="http://schemas.openxmlformats.org/markup-compatibility/2006">
                  <mc:Choice xmlns:v="urn:schemas-microsoft-com:vml" Requires="v">
                    <p:oleObj spid="_x0000_s21800" name="Formula" r:id="rId9" imgW="137160" imgH="131040" progId="Equation.Ribbit">
                      <p:embed/>
                    </p:oleObj>
                  </mc:Choice>
                  <mc:Fallback>
                    <p:oleObj name="Formula" r:id="rId9" imgW="137160" imgH="131040" progId="Equation.Ribbit">
                      <p:embed/>
                      <p:pic>
                        <p:nvPicPr>
                          <p:cNvPr id="0" name=""/>
                          <p:cNvPicPr/>
                          <p:nvPr/>
                        </p:nvPicPr>
                        <p:blipFill>
                          <a:blip r:embed="rId10"/>
                          <a:stretch>
                            <a:fillRect/>
                          </a:stretch>
                        </p:blipFill>
                        <p:spPr>
                          <a:xfrm>
                            <a:off x="5481930" y="5642267"/>
                            <a:ext cx="222546" cy="216000"/>
                          </a:xfrm>
                          <a:prstGeom prst="rect">
                            <a:avLst/>
                          </a:prstGeom>
                        </p:spPr>
                      </p:pic>
                    </p:oleObj>
                  </mc:Fallback>
                </mc:AlternateContent>
              </a:graphicData>
            </a:graphic>
          </p:graphicFrame>
          <p:graphicFrame>
            <p:nvGraphicFramePr>
              <p:cNvPr id="58" name="对象 57"/>
              <p:cNvGraphicFramePr>
                <a:graphicFrameLocks noChangeAspect="1"/>
              </p:cNvGraphicFramePr>
              <p:nvPr/>
            </p:nvGraphicFramePr>
            <p:xfrm>
              <a:off x="2589719" y="3259832"/>
              <a:ext cx="230399" cy="216000"/>
            </p:xfrm>
            <a:graphic>
              <a:graphicData uri="http://schemas.openxmlformats.org/presentationml/2006/ole">
                <mc:AlternateContent xmlns:mc="http://schemas.openxmlformats.org/markup-compatibility/2006">
                  <mc:Choice xmlns:v="urn:schemas-microsoft-com:vml" Requires="v">
                    <p:oleObj spid="_x0000_s21801" name="Formula" r:id="rId11" imgW="141120" imgH="131040" progId="Equation.Ribbit">
                      <p:embed/>
                    </p:oleObj>
                  </mc:Choice>
                  <mc:Fallback>
                    <p:oleObj name="Formula" r:id="rId11" imgW="141120" imgH="131040" progId="Equation.Ribbit">
                      <p:embed/>
                      <p:pic>
                        <p:nvPicPr>
                          <p:cNvPr id="0" name=""/>
                          <p:cNvPicPr/>
                          <p:nvPr/>
                        </p:nvPicPr>
                        <p:blipFill>
                          <a:blip r:embed="rId12"/>
                          <a:stretch>
                            <a:fillRect/>
                          </a:stretch>
                        </p:blipFill>
                        <p:spPr>
                          <a:xfrm>
                            <a:off x="2589719" y="3259832"/>
                            <a:ext cx="230399" cy="216000"/>
                          </a:xfrm>
                          <a:prstGeom prst="rect">
                            <a:avLst/>
                          </a:prstGeom>
                        </p:spPr>
                      </p:pic>
                    </p:oleObj>
                  </mc:Fallback>
                </mc:AlternateContent>
              </a:graphicData>
            </a:graphic>
          </p:graphicFrame>
          <p:cxnSp>
            <p:nvCxnSpPr>
              <p:cNvPr id="70" name="直接连接符 69"/>
              <p:cNvCxnSpPr/>
              <p:nvPr/>
            </p:nvCxnSpPr>
            <p:spPr>
              <a:xfrm>
                <a:off x="4570403" y="4116190"/>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1" name="组合 70"/>
              <p:cNvGrpSpPr/>
              <p:nvPr/>
            </p:nvGrpSpPr>
            <p:grpSpPr>
              <a:xfrm>
                <a:off x="4272093" y="4684632"/>
                <a:ext cx="108000" cy="108000"/>
                <a:chOff x="5476803" y="2392530"/>
                <a:chExt cx="108000" cy="108000"/>
              </a:xfrm>
            </p:grpSpPr>
            <p:cxnSp>
              <p:nvCxnSpPr>
                <p:cNvPr id="72" name="直接连接符 7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4" name="组合 73"/>
              <p:cNvGrpSpPr/>
              <p:nvPr/>
            </p:nvGrpSpPr>
            <p:grpSpPr>
              <a:xfrm>
                <a:off x="5505122" y="3820344"/>
                <a:ext cx="108000" cy="108000"/>
                <a:chOff x="5476803" y="2392530"/>
                <a:chExt cx="108000" cy="108000"/>
              </a:xfrm>
            </p:grpSpPr>
            <p:cxnSp>
              <p:nvCxnSpPr>
                <p:cNvPr id="75" name="直接连接符 7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7" name="直接连接符 76"/>
              <p:cNvCxnSpPr/>
              <p:nvPr/>
            </p:nvCxnSpPr>
            <p:spPr>
              <a:xfrm>
                <a:off x="4320151" y="435863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4405920" y="3962172"/>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3846393" y="3776431"/>
              <a:ext cx="1804550" cy="1449351"/>
              <a:chOff x="3846393" y="3776431"/>
              <a:chExt cx="1804550" cy="1449351"/>
            </a:xfrm>
          </p:grpSpPr>
          <p:sp>
            <p:nvSpPr>
              <p:cNvPr id="61" name="椭圆 60"/>
              <p:cNvSpPr/>
              <p:nvPr/>
            </p:nvSpPr>
            <p:spPr>
              <a:xfrm>
                <a:off x="3846393" y="4516821"/>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470943" y="3776431"/>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4235768" y="4648632"/>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4536585" y="4591092"/>
                <a:ext cx="180000" cy="1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4539785" y="4023386"/>
                <a:ext cx="180000" cy="1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4281333" y="4256169"/>
                <a:ext cx="180000" cy="1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060259" y="5045782"/>
                <a:ext cx="180000" cy="1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4374151" y="3864098"/>
                <a:ext cx="180000" cy="1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内容占位符 3"/>
            <p:cNvSpPr txBox="1">
              <a:spLocks/>
            </p:cNvSpPr>
            <p:nvPr/>
          </p:nvSpPr>
          <p:spPr>
            <a:xfrm>
              <a:off x="1689111" y="4721679"/>
              <a:ext cx="2731878"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黑体" panose="02010609060101010101" pitchFamily="49" charset="-122"/>
                  <a:ea typeface="黑体" panose="02010609060101010101" pitchFamily="49" charset="-122"/>
                </a:rPr>
                <a:t>不满足约束的样本</a:t>
              </a:r>
            </a:p>
          </p:txBody>
        </p:sp>
      </p:grpSp>
      <p:pic>
        <p:nvPicPr>
          <p:cNvPr id="88" name="图片 87"/>
          <p:cNvPicPr>
            <a:picLocks noChangeAspect="1"/>
          </p:cNvPicPr>
          <p:nvPr/>
        </p:nvPicPr>
        <p:blipFill>
          <a:blip r:embed="rId13"/>
          <a:stretch>
            <a:fillRect/>
          </a:stretch>
        </p:blipFill>
        <p:spPr>
          <a:xfrm>
            <a:off x="5576848" y="3850519"/>
            <a:ext cx="3362325" cy="904875"/>
          </a:xfrm>
          <a:prstGeom prst="rect">
            <a:avLst/>
          </a:prstGeom>
        </p:spPr>
      </p:pic>
      <p:sp>
        <p:nvSpPr>
          <p:cNvPr id="90" name="内容占位符 2"/>
          <p:cNvSpPr txBox="1">
            <a:spLocks/>
          </p:cNvSpPr>
          <p:nvPr/>
        </p:nvSpPr>
        <p:spPr>
          <a:xfrm>
            <a:off x="322223" y="5318945"/>
            <a:ext cx="8616950" cy="1297489"/>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1" dirty="0">
                <a:solidFill>
                  <a:srgbClr val="FF0000"/>
                </a:solidFill>
                <a:latin typeface="黑体" panose="02010609060101010101" pitchFamily="49" charset="-122"/>
                <a:ea typeface="黑体" panose="02010609060101010101" pitchFamily="49" charset="-122"/>
              </a:rPr>
              <a:t>放弃对某些点（很大的可能是噪声）的精确分类，对分类器是损失，但是好处是分类面不必向这些点移动，得到更大的几何间隔（在低维空间中，分类边界更平滑）。需要权衡这种好处和损失。</a:t>
            </a:r>
          </a:p>
        </p:txBody>
      </p:sp>
    </p:spTree>
    <p:extLst>
      <p:ext uri="{BB962C8B-B14F-4D97-AF65-F5344CB8AC3E}">
        <p14:creationId xmlns:p14="http://schemas.microsoft.com/office/powerpoint/2010/main" val="34043804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0/1</a:t>
            </a:r>
            <a:r>
              <a:rPr lang="zh-CN" altLang="en-US" dirty="0">
                <a:latin typeface="黑体" panose="02010609060101010101" pitchFamily="49" charset="-122"/>
                <a:ea typeface="黑体" panose="02010609060101010101" pitchFamily="49" charset="-122"/>
              </a:rPr>
              <a:t>损失函数</a:t>
            </a:r>
          </a:p>
        </p:txBody>
      </p:sp>
      <p:sp>
        <p:nvSpPr>
          <p:cNvPr id="3" name="内容占位符 2"/>
          <p:cNvSpPr>
            <a:spLocks noGrp="1"/>
          </p:cNvSpPr>
          <p:nvPr>
            <p:ph idx="1"/>
          </p:nvPr>
        </p:nvSpPr>
        <p:spPr/>
        <p:txBody>
          <a:bodyPr>
            <a:normAutofit/>
          </a:bodyPr>
          <a:lstStyle/>
          <a:p>
            <a:pPr>
              <a:lnSpc>
                <a:spcPts val="2700"/>
              </a:lnSpc>
            </a:pPr>
            <a:r>
              <a:rPr lang="zh-CN" altLang="en-US" sz="2000" b="1" dirty="0">
                <a:latin typeface="黑体" panose="02010609060101010101" pitchFamily="49" charset="-122"/>
                <a:ea typeface="黑体" panose="02010609060101010101" pitchFamily="49" charset="-122"/>
              </a:rPr>
              <a:t>基本想法：最大化间隔的同时</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让不满足约束的样本应尽可能少</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 </a:t>
            </a:r>
            <a:r>
              <a:rPr lang="en-US" altLang="zh-CN" sz="2000" b="1" dirty="0">
                <a:solidFill>
                  <a:srgbClr val="FF0000"/>
                </a:solidFill>
                <a:latin typeface="黑体" panose="02010609060101010101" pitchFamily="49" charset="-122"/>
                <a:ea typeface="黑体" panose="02010609060101010101" pitchFamily="49" charset="-122"/>
              </a:rPr>
              <a:t>C</a:t>
            </a:r>
            <a:r>
              <a:rPr lang="zh-CN" altLang="en-US" sz="2000" b="1" dirty="0">
                <a:solidFill>
                  <a:srgbClr val="FF0000"/>
                </a:solidFill>
                <a:latin typeface="黑体" panose="02010609060101010101" pitchFamily="49" charset="-122"/>
                <a:ea typeface="黑体" panose="02010609060101010101" pitchFamily="49" charset="-122"/>
              </a:rPr>
              <a:t>是调和两者的系数，</a:t>
            </a:r>
            <a:r>
              <a:rPr lang="en-US" altLang="zh-CN" sz="2000" b="1" dirty="0">
                <a:solidFill>
                  <a:srgbClr val="FF0000"/>
                </a:solidFill>
                <a:latin typeface="黑体" panose="02010609060101010101" pitchFamily="49" charset="-122"/>
                <a:ea typeface="黑体" panose="02010609060101010101" pitchFamily="49" charset="-122"/>
              </a:rPr>
              <a:t>C</a:t>
            </a:r>
            <a:r>
              <a:rPr lang="zh-CN" altLang="en-US" sz="2000" b="1" dirty="0">
                <a:solidFill>
                  <a:srgbClr val="FF0000"/>
                </a:solidFill>
                <a:latin typeface="黑体" panose="02010609060101010101" pitchFamily="49" charset="-122"/>
                <a:ea typeface="黑体" panose="02010609060101010101" pitchFamily="49" charset="-122"/>
              </a:rPr>
              <a:t>值大时对误分类的惩罚增大， </a:t>
            </a:r>
            <a:r>
              <a:rPr lang="en-US" altLang="zh-CN" sz="2000" b="1" dirty="0">
                <a:solidFill>
                  <a:srgbClr val="FF0000"/>
                </a:solidFill>
                <a:latin typeface="黑体" panose="02010609060101010101" pitchFamily="49" charset="-122"/>
                <a:ea typeface="黑体" panose="02010609060101010101" pitchFamily="49" charset="-122"/>
              </a:rPr>
              <a:t>C</a:t>
            </a:r>
            <a:r>
              <a:rPr lang="zh-CN" altLang="en-US" sz="2000" b="1" dirty="0">
                <a:solidFill>
                  <a:srgbClr val="FF0000"/>
                </a:solidFill>
                <a:latin typeface="黑体" panose="02010609060101010101" pitchFamily="49" charset="-122"/>
                <a:ea typeface="黑体" panose="02010609060101010101" pitchFamily="49" charset="-122"/>
              </a:rPr>
              <a:t>值小时对误分类的惩罚减小</a:t>
            </a:r>
            <a:r>
              <a:rPr lang="en-US" altLang="zh-CN" b="1" dirty="0">
                <a:solidFill>
                  <a:srgbClr val="FF0000"/>
                </a:solidFill>
                <a:latin typeface="黑体" panose="02010609060101010101" pitchFamily="49" charset="-122"/>
                <a:ea typeface="黑体" panose="02010609060101010101" pitchFamily="49" charset="-122"/>
              </a:rPr>
              <a:t/>
            </a:r>
            <a:br>
              <a:rPr lang="en-US" altLang="zh-CN" b="1" dirty="0">
                <a:solidFill>
                  <a:srgbClr val="FF0000"/>
                </a:solidFill>
                <a:latin typeface="黑体" panose="02010609060101010101" pitchFamily="49" charset="-122"/>
                <a:ea typeface="黑体" panose="02010609060101010101" pitchFamily="49" charset="-122"/>
              </a:rPr>
            </a:br>
            <a:r>
              <a:rPr lang="en-US" altLang="zh-CN" b="1" dirty="0">
                <a:latin typeface="黑体" panose="02010609060101010101" pitchFamily="49" charset="-122"/>
                <a:ea typeface="黑体" panose="02010609060101010101" pitchFamily="49" charset="-122"/>
              </a:rPr>
              <a:t/>
            </a:r>
            <a:br>
              <a:rPr lang="en-US" altLang="zh-CN" b="1" dirty="0">
                <a:latin typeface="黑体" panose="02010609060101010101" pitchFamily="49" charset="-122"/>
                <a:ea typeface="黑体" panose="02010609060101010101" pitchFamily="49" charset="-122"/>
              </a:rPr>
            </a:br>
            <a:r>
              <a:rPr lang="en-US" altLang="zh-CN" b="1" dirty="0">
                <a:latin typeface="黑体" panose="02010609060101010101" pitchFamily="49" charset="-122"/>
                <a:ea typeface="黑体" panose="02010609060101010101" pitchFamily="49" charset="-122"/>
              </a:rPr>
              <a:t/>
            </a:r>
            <a:br>
              <a:rPr lang="en-US" altLang="zh-CN" b="1" dirty="0">
                <a:latin typeface="黑体" panose="02010609060101010101" pitchFamily="49" charset="-122"/>
                <a:ea typeface="黑体" panose="02010609060101010101" pitchFamily="49" charset="-122"/>
              </a:rPr>
            </a:br>
            <a:r>
              <a:rPr lang="en-US" altLang="zh-CN" b="1" dirty="0">
                <a:latin typeface="黑体" panose="02010609060101010101" pitchFamily="49" charset="-122"/>
                <a:ea typeface="黑体" panose="02010609060101010101" pitchFamily="49" charset="-122"/>
              </a:rPr>
              <a:t/>
            </a:r>
            <a:br>
              <a:rPr lang="en-US" altLang="zh-CN" b="1" dirty="0">
                <a:latin typeface="黑体" panose="02010609060101010101" pitchFamily="49" charset="-122"/>
                <a:ea typeface="黑体" panose="02010609060101010101" pitchFamily="49" charset="-122"/>
              </a:rPr>
            </a:br>
            <a:r>
              <a:rPr lang="en-US" altLang="zh-CN" b="1" dirty="0">
                <a:latin typeface="黑体" panose="02010609060101010101" pitchFamily="49" charset="-122"/>
                <a:ea typeface="黑体" panose="02010609060101010101" pitchFamily="49" charset="-122"/>
              </a:rPr>
              <a:t/>
            </a:r>
            <a:br>
              <a:rPr lang="en-US" altLang="zh-CN" b="1" dirty="0">
                <a:latin typeface="黑体" panose="02010609060101010101" pitchFamily="49" charset="-122"/>
                <a:ea typeface="黑体" panose="02010609060101010101" pitchFamily="49" charset="-122"/>
              </a:rPr>
            </a:br>
            <a:r>
              <a:rPr lang="en-US" altLang="zh-CN" b="1" dirty="0">
                <a:latin typeface="黑体" panose="02010609060101010101" pitchFamily="49" charset="-122"/>
                <a:ea typeface="黑体" panose="02010609060101010101" pitchFamily="49" charset="-122"/>
              </a:rPr>
              <a:t/>
            </a:r>
            <a:br>
              <a:rPr lang="en-US" altLang="zh-CN" b="1" dirty="0">
                <a:latin typeface="黑体" panose="02010609060101010101" pitchFamily="49" charset="-122"/>
                <a:ea typeface="黑体" panose="02010609060101010101" pitchFamily="49" charset="-122"/>
              </a:rPr>
            </a:br>
            <a:r>
              <a:rPr lang="zh-CN" altLang="en-US" b="1" dirty="0">
                <a:latin typeface="黑体" panose="02010609060101010101" pitchFamily="49" charset="-122"/>
                <a:ea typeface="黑体" panose="02010609060101010101" pitchFamily="49" charset="-122"/>
              </a:rPr>
              <a:t>其中     是</a:t>
            </a:r>
            <a:r>
              <a:rPr lang="en-US" altLang="zh-CN" b="1" dirty="0">
                <a:latin typeface="黑体" panose="02010609060101010101" pitchFamily="49" charset="-122"/>
                <a:ea typeface="黑体" panose="02010609060101010101" pitchFamily="49" charset="-122"/>
              </a:rPr>
              <a:t>”0/1</a:t>
            </a:r>
            <a:r>
              <a:rPr lang="zh-CN" altLang="en-US" b="1" dirty="0">
                <a:latin typeface="黑体" panose="02010609060101010101" pitchFamily="49" charset="-122"/>
                <a:ea typeface="黑体" panose="02010609060101010101" pitchFamily="49" charset="-122"/>
              </a:rPr>
              <a:t>损失函数</a:t>
            </a:r>
            <a:r>
              <a:rPr lang="en-US" altLang="zh-CN" b="1" dirty="0">
                <a:latin typeface="黑体" panose="02010609060101010101" pitchFamily="49" charset="-122"/>
                <a:ea typeface="黑体" panose="02010609060101010101" pitchFamily="49" charset="-122"/>
              </a:rPr>
              <a:t>”</a:t>
            </a: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pPr marL="0" indent="0">
              <a:buNone/>
            </a:pP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存在的问题：</a:t>
            </a:r>
            <a:r>
              <a:rPr lang="en-US" altLang="zh-CN" b="1" dirty="0">
                <a:latin typeface="黑体" panose="02010609060101010101" pitchFamily="49" charset="-122"/>
                <a:ea typeface="黑体" panose="02010609060101010101" pitchFamily="49" charset="-122"/>
              </a:rPr>
              <a:t>0/1</a:t>
            </a:r>
            <a:r>
              <a:rPr lang="zh-CN" altLang="en-US" b="1" dirty="0">
                <a:latin typeface="黑体" panose="02010609060101010101" pitchFamily="49" charset="-122"/>
                <a:ea typeface="黑体" panose="02010609060101010101" pitchFamily="49" charset="-122"/>
              </a:rPr>
              <a:t>损失函数非凸、非连续</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不易优化！</a:t>
            </a:r>
            <a:r>
              <a:rPr lang="en-US" altLang="zh-CN" b="1" dirty="0">
                <a:latin typeface="黑体" panose="02010609060101010101" pitchFamily="49" charset="-122"/>
                <a:ea typeface="黑体" panose="02010609060101010101" pitchFamily="49" charset="-122"/>
              </a:rPr>
              <a:t> </a:t>
            </a:r>
          </a:p>
          <a:p>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806" y="2183169"/>
            <a:ext cx="5980694" cy="86570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572" y="3935054"/>
            <a:ext cx="408467" cy="36579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397" y="3666807"/>
            <a:ext cx="2627604" cy="902286"/>
          </a:xfrm>
          <a:prstGeom prst="rect">
            <a:avLst/>
          </a:prstGeom>
        </p:spPr>
      </p:pic>
    </p:spTree>
    <p:extLst>
      <p:ext uri="{BB962C8B-B14F-4D97-AF65-F5344CB8AC3E}">
        <p14:creationId xmlns:p14="http://schemas.microsoft.com/office/powerpoint/2010/main" val="37514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6682" y="176572"/>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分离超平面</a:t>
            </a:r>
            <a:endParaRPr altLang="zh-CN" dirty="0">
              <a:latin typeface="黑体" panose="02010609060101010101" pitchFamily="49" charset="-122"/>
              <a:ea typeface="黑体" panose="02010609060101010101" pitchFamily="49" charset="-122"/>
            </a:endParaRPr>
          </a:p>
        </p:txBody>
      </p:sp>
      <p:sp>
        <p:nvSpPr>
          <p:cNvPr id="19459" name="内容占位符 2"/>
          <p:cNvSpPr>
            <a:spLocks noGrp="1"/>
          </p:cNvSpPr>
          <p:nvPr>
            <p:ph idx="1"/>
          </p:nvPr>
        </p:nvSpPr>
        <p:spPr>
          <a:xfrm>
            <a:off x="286682" y="1145952"/>
            <a:ext cx="2437664" cy="4704883"/>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画一条线，使得所有的男性数据点在直线上方，所有的女性数据点在直线的下方。</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在逻辑回归当中，这条直线叫做决策边界，在</a:t>
            </a:r>
            <a:r>
              <a:rPr lang="en-US" altLang="zh-CN" sz="2000" b="1" dirty="0">
                <a:latin typeface="黑体" panose="02010609060101010101" pitchFamily="49" charset="-122"/>
                <a:ea typeface="黑体" panose="02010609060101010101" pitchFamily="49" charset="-122"/>
              </a:rPr>
              <a:t>SVM</a:t>
            </a:r>
            <a:r>
              <a:rPr altLang="en-US" sz="2000" b="1" dirty="0">
                <a:latin typeface="黑体" panose="02010609060101010101" pitchFamily="49" charset="-122"/>
                <a:ea typeface="黑体" panose="02010609060101010101" pitchFamily="49" charset="-122"/>
              </a:rPr>
              <a:t>当中叫做</a:t>
            </a:r>
            <a:r>
              <a:rPr altLang="en-US" sz="2000" b="1" dirty="0">
                <a:solidFill>
                  <a:srgbClr val="FF0000"/>
                </a:solidFill>
                <a:latin typeface="黑体" panose="02010609060101010101" pitchFamily="49" charset="-122"/>
                <a:ea typeface="黑体" panose="02010609060101010101" pitchFamily="49" charset="-122"/>
              </a:rPr>
              <a:t>分离超平面</a:t>
            </a:r>
            <a:r>
              <a:rPr altLang="en-US" sz="2000" b="1" dirty="0">
                <a:latin typeface="黑体" panose="02010609060101010101" pitchFamily="49" charset="-122"/>
                <a:ea typeface="黑体" panose="02010609060101010101" pitchFamily="49" charset="-122"/>
              </a:rPr>
              <a:t>。</a:t>
            </a:r>
            <a:br>
              <a:rPr altLang="en-US" sz="2000" b="1" dirty="0">
                <a:latin typeface="黑体" panose="02010609060101010101" pitchFamily="49" charset="-122"/>
                <a:ea typeface="黑体" panose="02010609060101010101" pitchFamily="49" charset="-122"/>
              </a:rPr>
            </a:br>
            <a:endParaRPr altLang="en-US" sz="2000" b="1" dirty="0">
              <a:latin typeface="黑体" panose="02010609060101010101" pitchFamily="49" charset="-122"/>
              <a:ea typeface="黑体" panose="02010609060101010101" pitchFamily="49" charset="-122"/>
            </a:endParaRPr>
          </a:p>
          <a:p>
            <a:pPr eaLnBrk="1" hangingPunct="1">
              <a:lnSpc>
                <a:spcPct val="150000"/>
              </a:lnSpc>
            </a:pPr>
            <a:endParaRPr altLang="en-US" sz="2000" b="1" dirty="0">
              <a:latin typeface="黑体" panose="02010609060101010101" pitchFamily="49" charset="-122"/>
              <a:ea typeface="黑体" panose="02010609060101010101" pitchFamily="49" charset="-122"/>
            </a:endParaRPr>
          </a:p>
        </p:txBody>
      </p:sp>
      <p:pic>
        <p:nvPicPr>
          <p:cNvPr id="1946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5932" y="1570123"/>
            <a:ext cx="6449802" cy="428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997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替代损失</a:t>
            </a:r>
          </a:p>
        </p:txBody>
      </p:sp>
      <p:cxnSp>
        <p:nvCxnSpPr>
          <p:cNvPr id="37" name="直接箭头连接符 36"/>
          <p:cNvCxnSpPr/>
          <p:nvPr/>
        </p:nvCxnSpPr>
        <p:spPr>
          <a:xfrm flipH="1" flipV="1">
            <a:off x="4653433" y="1399533"/>
            <a:ext cx="0" cy="3551842"/>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2033394" y="4934939"/>
            <a:ext cx="5432227"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4485192" y="4918929"/>
            <a:ext cx="318544" cy="35724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aphicFrame>
        <p:nvGraphicFramePr>
          <p:cNvPr id="40" name="对象 39"/>
          <p:cNvGraphicFramePr>
            <a:graphicFrameLocks noChangeAspect="1"/>
          </p:cNvGraphicFramePr>
          <p:nvPr/>
        </p:nvGraphicFramePr>
        <p:xfrm>
          <a:off x="7174629" y="4984960"/>
          <a:ext cx="143728" cy="248760"/>
        </p:xfrm>
        <a:graphic>
          <a:graphicData uri="http://schemas.openxmlformats.org/presentationml/2006/ole">
            <mc:AlternateContent xmlns:mc="http://schemas.openxmlformats.org/markup-compatibility/2006">
              <mc:Choice xmlns:v="urn:schemas-microsoft-com:vml" Requires="v">
                <p:oleObj spid="_x0000_s20006" name="Formula" r:id="rId4" imgW="76320" imgH="129600" progId="Equation.Ribbit">
                  <p:embed/>
                </p:oleObj>
              </mc:Choice>
              <mc:Fallback>
                <p:oleObj name="Formula" r:id="rId4" imgW="76320" imgH="129600" progId="Equation.Ribbit">
                  <p:embed/>
                  <p:pic>
                    <p:nvPicPr>
                      <p:cNvPr id="0" name=""/>
                      <p:cNvPicPr/>
                      <p:nvPr/>
                    </p:nvPicPr>
                    <p:blipFill>
                      <a:blip r:embed="rId5"/>
                      <a:stretch>
                        <a:fillRect/>
                      </a:stretch>
                    </p:blipFill>
                    <p:spPr>
                      <a:xfrm>
                        <a:off x="7174629" y="4984960"/>
                        <a:ext cx="143728" cy="248760"/>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4021004" y="1342520"/>
          <a:ext cx="471722" cy="339050"/>
        </p:xfrm>
        <a:graphic>
          <a:graphicData uri="http://schemas.openxmlformats.org/presentationml/2006/ole">
            <mc:AlternateContent xmlns:mc="http://schemas.openxmlformats.org/markup-compatibility/2006">
              <mc:Choice xmlns:v="urn:schemas-microsoft-com:vml" Requires="v">
                <p:oleObj spid="_x0000_s20007" name="Formula" r:id="rId6" imgW="249120" imgH="177840" progId="Equation.Ribbit">
                  <p:embed/>
                </p:oleObj>
              </mc:Choice>
              <mc:Fallback>
                <p:oleObj name="Formula" r:id="rId6" imgW="249120" imgH="177840" progId="Equation.Ribbit">
                  <p:embed/>
                  <p:pic>
                    <p:nvPicPr>
                      <p:cNvPr id="0" name=""/>
                      <p:cNvPicPr/>
                      <p:nvPr/>
                    </p:nvPicPr>
                    <p:blipFill>
                      <a:blip r:embed="rId7"/>
                      <a:stretch>
                        <a:fillRect/>
                      </a:stretch>
                    </p:blipFill>
                    <p:spPr>
                      <a:xfrm>
                        <a:off x="4021004" y="1342520"/>
                        <a:ext cx="471722" cy="339050"/>
                      </a:xfrm>
                      <a:prstGeom prst="rect">
                        <a:avLst/>
                      </a:prstGeom>
                    </p:spPr>
                  </p:pic>
                </p:oleObj>
              </mc:Fallback>
            </mc:AlternateContent>
          </a:graphicData>
        </a:graphic>
      </p:graphicFrame>
      <p:cxnSp>
        <p:nvCxnSpPr>
          <p:cNvPr id="42" name="直接连接符 41"/>
          <p:cNvCxnSpPr/>
          <p:nvPr/>
        </p:nvCxnSpPr>
        <p:spPr>
          <a:xfrm>
            <a:off x="2118789" y="3921413"/>
            <a:ext cx="2530164" cy="140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644465" y="4924606"/>
            <a:ext cx="2530164" cy="140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任意多边形 43"/>
          <p:cNvSpPr/>
          <p:nvPr/>
        </p:nvSpPr>
        <p:spPr>
          <a:xfrm>
            <a:off x="3358789" y="1871650"/>
            <a:ext cx="3771931" cy="2927991"/>
          </a:xfrm>
          <a:custGeom>
            <a:avLst/>
            <a:gdLst>
              <a:gd name="connsiteX0" fmla="*/ 0 w 3111500"/>
              <a:gd name="connsiteY0" fmla="*/ 0 h 2527300"/>
              <a:gd name="connsiteX1" fmla="*/ 139700 w 3111500"/>
              <a:gd name="connsiteY1" fmla="*/ 349250 h 2527300"/>
              <a:gd name="connsiteX2" fmla="*/ 349250 w 3111500"/>
              <a:gd name="connsiteY2" fmla="*/ 781050 h 2527300"/>
              <a:gd name="connsiteX3" fmla="*/ 635000 w 3111500"/>
              <a:gd name="connsiteY3" fmla="*/ 1225550 h 2527300"/>
              <a:gd name="connsiteX4" fmla="*/ 914400 w 3111500"/>
              <a:gd name="connsiteY4" fmla="*/ 1574800 h 2527300"/>
              <a:gd name="connsiteX5" fmla="*/ 1149350 w 3111500"/>
              <a:gd name="connsiteY5" fmla="*/ 1790700 h 2527300"/>
              <a:gd name="connsiteX6" fmla="*/ 1517650 w 3111500"/>
              <a:gd name="connsiteY6" fmla="*/ 2063750 h 2527300"/>
              <a:gd name="connsiteX7" fmla="*/ 1822450 w 3111500"/>
              <a:gd name="connsiteY7" fmla="*/ 2203450 h 2527300"/>
              <a:gd name="connsiteX8" fmla="*/ 2197100 w 3111500"/>
              <a:gd name="connsiteY8" fmla="*/ 2349500 h 2527300"/>
              <a:gd name="connsiteX9" fmla="*/ 2660650 w 3111500"/>
              <a:gd name="connsiteY9" fmla="*/ 2451100 h 2527300"/>
              <a:gd name="connsiteX10" fmla="*/ 2990850 w 3111500"/>
              <a:gd name="connsiteY10" fmla="*/ 2501900 h 2527300"/>
              <a:gd name="connsiteX11" fmla="*/ 3111500 w 3111500"/>
              <a:gd name="connsiteY11" fmla="*/ 2527300 h 2527300"/>
              <a:gd name="connsiteX0" fmla="*/ 0 w 3111500"/>
              <a:gd name="connsiteY0" fmla="*/ 0 h 2527300"/>
              <a:gd name="connsiteX1" fmla="*/ 139700 w 3111500"/>
              <a:gd name="connsiteY1" fmla="*/ 349250 h 2527300"/>
              <a:gd name="connsiteX2" fmla="*/ 349250 w 3111500"/>
              <a:gd name="connsiteY2" fmla="*/ 781050 h 2527300"/>
              <a:gd name="connsiteX3" fmla="*/ 635000 w 3111500"/>
              <a:gd name="connsiteY3" fmla="*/ 1225550 h 2527300"/>
              <a:gd name="connsiteX4" fmla="*/ 914400 w 3111500"/>
              <a:gd name="connsiteY4" fmla="*/ 1574800 h 2527300"/>
              <a:gd name="connsiteX5" fmla="*/ 1149350 w 3111500"/>
              <a:gd name="connsiteY5" fmla="*/ 1790700 h 2527300"/>
              <a:gd name="connsiteX6" fmla="*/ 1517650 w 3111500"/>
              <a:gd name="connsiteY6" fmla="*/ 2063750 h 2527300"/>
              <a:gd name="connsiteX7" fmla="*/ 1822450 w 3111500"/>
              <a:gd name="connsiteY7" fmla="*/ 2203450 h 2527300"/>
              <a:gd name="connsiteX8" fmla="*/ 2211388 w 3111500"/>
              <a:gd name="connsiteY8" fmla="*/ 2344738 h 2527300"/>
              <a:gd name="connsiteX9" fmla="*/ 2660650 w 3111500"/>
              <a:gd name="connsiteY9" fmla="*/ 2451100 h 2527300"/>
              <a:gd name="connsiteX10" fmla="*/ 2990850 w 3111500"/>
              <a:gd name="connsiteY10" fmla="*/ 2501900 h 2527300"/>
              <a:gd name="connsiteX11" fmla="*/ 3111500 w 3111500"/>
              <a:gd name="connsiteY11" fmla="*/ 2527300 h 2527300"/>
              <a:gd name="connsiteX0" fmla="*/ 0 w 3135313"/>
              <a:gd name="connsiteY0" fmla="*/ 0 h 2517775"/>
              <a:gd name="connsiteX1" fmla="*/ 139700 w 3135313"/>
              <a:gd name="connsiteY1" fmla="*/ 349250 h 2517775"/>
              <a:gd name="connsiteX2" fmla="*/ 349250 w 3135313"/>
              <a:gd name="connsiteY2" fmla="*/ 781050 h 2517775"/>
              <a:gd name="connsiteX3" fmla="*/ 635000 w 3135313"/>
              <a:gd name="connsiteY3" fmla="*/ 1225550 h 2517775"/>
              <a:gd name="connsiteX4" fmla="*/ 914400 w 3135313"/>
              <a:gd name="connsiteY4" fmla="*/ 1574800 h 2517775"/>
              <a:gd name="connsiteX5" fmla="*/ 1149350 w 3135313"/>
              <a:gd name="connsiteY5" fmla="*/ 1790700 h 2517775"/>
              <a:gd name="connsiteX6" fmla="*/ 1517650 w 3135313"/>
              <a:gd name="connsiteY6" fmla="*/ 2063750 h 2517775"/>
              <a:gd name="connsiteX7" fmla="*/ 1822450 w 3135313"/>
              <a:gd name="connsiteY7" fmla="*/ 2203450 h 2517775"/>
              <a:gd name="connsiteX8" fmla="*/ 2211388 w 3135313"/>
              <a:gd name="connsiteY8" fmla="*/ 2344738 h 2517775"/>
              <a:gd name="connsiteX9" fmla="*/ 2660650 w 3135313"/>
              <a:gd name="connsiteY9" fmla="*/ 2451100 h 2517775"/>
              <a:gd name="connsiteX10" fmla="*/ 2990850 w 3135313"/>
              <a:gd name="connsiteY10" fmla="*/ 2501900 h 2517775"/>
              <a:gd name="connsiteX11" fmla="*/ 3135313 w 3135313"/>
              <a:gd name="connsiteY11" fmla="*/ 2517775 h 2517775"/>
              <a:gd name="connsiteX0" fmla="*/ 0 w 3249613"/>
              <a:gd name="connsiteY0" fmla="*/ 0 h 2522537"/>
              <a:gd name="connsiteX1" fmla="*/ 139700 w 3249613"/>
              <a:gd name="connsiteY1" fmla="*/ 349250 h 2522537"/>
              <a:gd name="connsiteX2" fmla="*/ 349250 w 3249613"/>
              <a:gd name="connsiteY2" fmla="*/ 781050 h 2522537"/>
              <a:gd name="connsiteX3" fmla="*/ 635000 w 3249613"/>
              <a:gd name="connsiteY3" fmla="*/ 1225550 h 2522537"/>
              <a:gd name="connsiteX4" fmla="*/ 914400 w 3249613"/>
              <a:gd name="connsiteY4" fmla="*/ 1574800 h 2522537"/>
              <a:gd name="connsiteX5" fmla="*/ 1149350 w 3249613"/>
              <a:gd name="connsiteY5" fmla="*/ 1790700 h 2522537"/>
              <a:gd name="connsiteX6" fmla="*/ 1517650 w 3249613"/>
              <a:gd name="connsiteY6" fmla="*/ 2063750 h 2522537"/>
              <a:gd name="connsiteX7" fmla="*/ 1822450 w 3249613"/>
              <a:gd name="connsiteY7" fmla="*/ 2203450 h 2522537"/>
              <a:gd name="connsiteX8" fmla="*/ 2211388 w 3249613"/>
              <a:gd name="connsiteY8" fmla="*/ 2344738 h 2522537"/>
              <a:gd name="connsiteX9" fmla="*/ 2660650 w 3249613"/>
              <a:gd name="connsiteY9" fmla="*/ 2451100 h 2522537"/>
              <a:gd name="connsiteX10" fmla="*/ 2990850 w 3249613"/>
              <a:gd name="connsiteY10" fmla="*/ 2501900 h 2522537"/>
              <a:gd name="connsiteX11" fmla="*/ 3249613 w 3249613"/>
              <a:gd name="connsiteY11" fmla="*/ 2522537 h 2522537"/>
              <a:gd name="connsiteX0" fmla="*/ 0 w 3249613"/>
              <a:gd name="connsiteY0" fmla="*/ 0 h 2524602"/>
              <a:gd name="connsiteX1" fmla="*/ 139700 w 3249613"/>
              <a:gd name="connsiteY1" fmla="*/ 349250 h 2524602"/>
              <a:gd name="connsiteX2" fmla="*/ 349250 w 3249613"/>
              <a:gd name="connsiteY2" fmla="*/ 781050 h 2524602"/>
              <a:gd name="connsiteX3" fmla="*/ 635000 w 3249613"/>
              <a:gd name="connsiteY3" fmla="*/ 1225550 h 2524602"/>
              <a:gd name="connsiteX4" fmla="*/ 914400 w 3249613"/>
              <a:gd name="connsiteY4" fmla="*/ 1574800 h 2524602"/>
              <a:gd name="connsiteX5" fmla="*/ 1149350 w 3249613"/>
              <a:gd name="connsiteY5" fmla="*/ 1790700 h 2524602"/>
              <a:gd name="connsiteX6" fmla="*/ 1517650 w 3249613"/>
              <a:gd name="connsiteY6" fmla="*/ 2063750 h 2524602"/>
              <a:gd name="connsiteX7" fmla="*/ 1822450 w 3249613"/>
              <a:gd name="connsiteY7" fmla="*/ 2203450 h 2524602"/>
              <a:gd name="connsiteX8" fmla="*/ 2211388 w 3249613"/>
              <a:gd name="connsiteY8" fmla="*/ 2344738 h 2524602"/>
              <a:gd name="connsiteX9" fmla="*/ 2660650 w 3249613"/>
              <a:gd name="connsiteY9" fmla="*/ 2451100 h 2524602"/>
              <a:gd name="connsiteX10" fmla="*/ 2990850 w 3249613"/>
              <a:gd name="connsiteY10" fmla="*/ 2501900 h 2524602"/>
              <a:gd name="connsiteX11" fmla="*/ 3249613 w 3249613"/>
              <a:gd name="connsiteY11" fmla="*/ 2522537 h 2524602"/>
              <a:gd name="connsiteX0" fmla="*/ 0 w 3249613"/>
              <a:gd name="connsiteY0" fmla="*/ 0 h 2522537"/>
              <a:gd name="connsiteX1" fmla="*/ 139700 w 3249613"/>
              <a:gd name="connsiteY1" fmla="*/ 349250 h 2522537"/>
              <a:gd name="connsiteX2" fmla="*/ 349250 w 3249613"/>
              <a:gd name="connsiteY2" fmla="*/ 781050 h 2522537"/>
              <a:gd name="connsiteX3" fmla="*/ 635000 w 3249613"/>
              <a:gd name="connsiteY3" fmla="*/ 1225550 h 2522537"/>
              <a:gd name="connsiteX4" fmla="*/ 914400 w 3249613"/>
              <a:gd name="connsiteY4" fmla="*/ 1574800 h 2522537"/>
              <a:gd name="connsiteX5" fmla="*/ 1149350 w 3249613"/>
              <a:gd name="connsiteY5" fmla="*/ 1790700 h 2522537"/>
              <a:gd name="connsiteX6" fmla="*/ 1517650 w 3249613"/>
              <a:gd name="connsiteY6" fmla="*/ 2063750 h 2522537"/>
              <a:gd name="connsiteX7" fmla="*/ 1822450 w 3249613"/>
              <a:gd name="connsiteY7" fmla="*/ 2203450 h 2522537"/>
              <a:gd name="connsiteX8" fmla="*/ 2211388 w 3249613"/>
              <a:gd name="connsiteY8" fmla="*/ 2344738 h 2522537"/>
              <a:gd name="connsiteX9" fmla="*/ 2660650 w 3249613"/>
              <a:gd name="connsiteY9" fmla="*/ 2451100 h 2522537"/>
              <a:gd name="connsiteX10" fmla="*/ 2990850 w 3249613"/>
              <a:gd name="connsiteY10" fmla="*/ 2501900 h 2522537"/>
              <a:gd name="connsiteX11" fmla="*/ 3249613 w 3249613"/>
              <a:gd name="connsiteY11" fmla="*/ 2522537 h 25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9613" h="2522537">
                <a:moveTo>
                  <a:pt x="0" y="0"/>
                </a:moveTo>
                <a:cubicBezTo>
                  <a:pt x="40746" y="109537"/>
                  <a:pt x="81492" y="219075"/>
                  <a:pt x="139700" y="349250"/>
                </a:cubicBezTo>
                <a:cubicBezTo>
                  <a:pt x="197908" y="479425"/>
                  <a:pt x="266700" y="635000"/>
                  <a:pt x="349250" y="781050"/>
                </a:cubicBezTo>
                <a:cubicBezTo>
                  <a:pt x="431800" y="927100"/>
                  <a:pt x="540808" y="1093258"/>
                  <a:pt x="635000" y="1225550"/>
                </a:cubicBezTo>
                <a:cubicBezTo>
                  <a:pt x="729192" y="1357842"/>
                  <a:pt x="828675" y="1480608"/>
                  <a:pt x="914400" y="1574800"/>
                </a:cubicBezTo>
                <a:cubicBezTo>
                  <a:pt x="1000125" y="1668992"/>
                  <a:pt x="1048808" y="1709208"/>
                  <a:pt x="1149350" y="1790700"/>
                </a:cubicBezTo>
                <a:cubicBezTo>
                  <a:pt x="1249892" y="1872192"/>
                  <a:pt x="1405467" y="1994958"/>
                  <a:pt x="1517650" y="2063750"/>
                </a:cubicBezTo>
                <a:cubicBezTo>
                  <a:pt x="1629833" y="2132542"/>
                  <a:pt x="1706827" y="2156619"/>
                  <a:pt x="1822450" y="2203450"/>
                </a:cubicBezTo>
                <a:cubicBezTo>
                  <a:pt x="1938073" y="2250281"/>
                  <a:pt x="2071688" y="2303463"/>
                  <a:pt x="2211388" y="2344738"/>
                </a:cubicBezTo>
                <a:cubicBezTo>
                  <a:pt x="2351088" y="2386013"/>
                  <a:pt x="2530740" y="2424906"/>
                  <a:pt x="2660650" y="2451100"/>
                </a:cubicBezTo>
                <a:cubicBezTo>
                  <a:pt x="2790560" y="2477294"/>
                  <a:pt x="2892689" y="2489994"/>
                  <a:pt x="2990850" y="2501900"/>
                </a:cubicBezTo>
                <a:cubicBezTo>
                  <a:pt x="3089011" y="2513806"/>
                  <a:pt x="3130551" y="2520949"/>
                  <a:pt x="3249613" y="2522537"/>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a:off x="2327492" y="1867964"/>
            <a:ext cx="3463912" cy="30636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783240" y="4917683"/>
            <a:ext cx="1346438" cy="57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5632938" y="4930715"/>
            <a:ext cx="318544" cy="357247"/>
          </a:xfrm>
          <a:prstGeom prst="rect">
            <a:avLst/>
          </a:prstGeom>
          <a:noFill/>
        </p:spPr>
        <p:txBody>
          <a:bodyPr wrap="none" rtlCol="0">
            <a:spAutoFit/>
          </a:bodyPr>
          <a:lstStyle/>
          <a:p>
            <a:r>
              <a:rPr lang="en-US" altLang="zh-CN" sz="1400" dirty="0">
                <a:latin typeface="Times "/>
              </a:rPr>
              <a:t>1</a:t>
            </a:r>
            <a:endParaRPr lang="zh-CN" altLang="en-US" sz="1400" dirty="0">
              <a:latin typeface="Times "/>
            </a:endParaRPr>
          </a:p>
        </p:txBody>
      </p:sp>
      <p:sp>
        <p:nvSpPr>
          <p:cNvPr id="48" name="文本框 47"/>
          <p:cNvSpPr txBox="1"/>
          <p:nvPr/>
        </p:nvSpPr>
        <p:spPr>
          <a:xfrm>
            <a:off x="6696005" y="4916711"/>
            <a:ext cx="318544" cy="357247"/>
          </a:xfrm>
          <a:prstGeom prst="rect">
            <a:avLst/>
          </a:prstGeom>
          <a:noFill/>
        </p:spPr>
        <p:txBody>
          <a:bodyPr wrap="none" rtlCol="0">
            <a:spAutoFit/>
          </a:bodyPr>
          <a:lstStyle/>
          <a:p>
            <a:r>
              <a:rPr lang="en-US" altLang="zh-CN" sz="1400" dirty="0">
                <a:latin typeface="Times "/>
              </a:rPr>
              <a:t>2</a:t>
            </a:r>
            <a:endParaRPr lang="zh-CN" altLang="en-US" sz="1400" dirty="0">
              <a:latin typeface="Times "/>
            </a:endParaRPr>
          </a:p>
        </p:txBody>
      </p:sp>
      <p:sp>
        <p:nvSpPr>
          <p:cNvPr id="49" name="文本框 48"/>
          <p:cNvSpPr txBox="1"/>
          <p:nvPr/>
        </p:nvSpPr>
        <p:spPr>
          <a:xfrm>
            <a:off x="3279093" y="4905879"/>
            <a:ext cx="422741" cy="357247"/>
          </a:xfrm>
          <a:prstGeom prst="rect">
            <a:avLst/>
          </a:prstGeom>
          <a:noFill/>
        </p:spPr>
        <p:txBody>
          <a:bodyPr wrap="none" rtlCol="0">
            <a:spAutoFit/>
          </a:bodyPr>
          <a:lstStyle/>
          <a:p>
            <a:r>
              <a:rPr lang="en-US" altLang="zh-CN" sz="1400" dirty="0">
                <a:latin typeface="Times "/>
              </a:rPr>
              <a:t>-1</a:t>
            </a:r>
            <a:endParaRPr lang="zh-CN" altLang="en-US" sz="1400" dirty="0">
              <a:latin typeface="Times "/>
            </a:endParaRPr>
          </a:p>
        </p:txBody>
      </p:sp>
      <p:sp>
        <p:nvSpPr>
          <p:cNvPr id="50" name="文本框 49"/>
          <p:cNvSpPr txBox="1"/>
          <p:nvPr/>
        </p:nvSpPr>
        <p:spPr>
          <a:xfrm>
            <a:off x="2143396" y="4945273"/>
            <a:ext cx="422741" cy="357247"/>
          </a:xfrm>
          <a:prstGeom prst="rect">
            <a:avLst/>
          </a:prstGeom>
          <a:noFill/>
        </p:spPr>
        <p:txBody>
          <a:bodyPr wrap="none" rtlCol="0">
            <a:spAutoFit/>
          </a:bodyPr>
          <a:lstStyle/>
          <a:p>
            <a:r>
              <a:rPr lang="en-US" altLang="zh-CN" sz="1400" dirty="0">
                <a:latin typeface="Times "/>
              </a:rPr>
              <a:t>-2</a:t>
            </a:r>
            <a:endParaRPr lang="zh-CN" altLang="en-US" sz="1400" dirty="0">
              <a:latin typeface="Times "/>
            </a:endParaRPr>
          </a:p>
        </p:txBody>
      </p:sp>
      <p:cxnSp>
        <p:nvCxnSpPr>
          <p:cNvPr id="51" name="直接连接符 50"/>
          <p:cNvCxnSpPr/>
          <p:nvPr/>
        </p:nvCxnSpPr>
        <p:spPr>
          <a:xfrm>
            <a:off x="2344506" y="4856063"/>
            <a:ext cx="0" cy="68544"/>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3495992" y="4864637"/>
            <a:ext cx="0" cy="68544"/>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6847907" y="4864637"/>
            <a:ext cx="0" cy="68544"/>
          </a:xfrm>
          <a:prstGeom prst="line">
            <a:avLst/>
          </a:prstGeom>
          <a:ln w="12700"/>
        </p:spPr>
        <p:style>
          <a:lnRef idx="1">
            <a:schemeClr val="dk1"/>
          </a:lnRef>
          <a:fillRef idx="0">
            <a:schemeClr val="dk1"/>
          </a:fillRef>
          <a:effectRef idx="0">
            <a:schemeClr val="dk1"/>
          </a:effectRef>
          <a:fontRef idx="minor">
            <a:schemeClr val="tx1"/>
          </a:fontRef>
        </p:style>
      </p:cxnSp>
      <p:sp>
        <p:nvSpPr>
          <p:cNvPr id="54" name="文本框 53"/>
          <p:cNvSpPr txBox="1"/>
          <p:nvPr/>
        </p:nvSpPr>
        <p:spPr>
          <a:xfrm>
            <a:off x="4368471" y="3917631"/>
            <a:ext cx="318544" cy="357247"/>
          </a:xfrm>
          <a:prstGeom prst="rect">
            <a:avLst/>
          </a:prstGeom>
          <a:noFill/>
        </p:spPr>
        <p:txBody>
          <a:bodyPr wrap="none" rtlCol="0">
            <a:spAutoFit/>
          </a:bodyPr>
          <a:lstStyle/>
          <a:p>
            <a:r>
              <a:rPr lang="en-US" altLang="zh-CN" sz="1400" dirty="0">
                <a:latin typeface="Times "/>
              </a:rPr>
              <a:t>1</a:t>
            </a:r>
            <a:endParaRPr lang="zh-CN" altLang="en-US" sz="1400" dirty="0">
              <a:latin typeface="Times "/>
            </a:endParaRPr>
          </a:p>
        </p:txBody>
      </p:sp>
      <p:sp>
        <p:nvSpPr>
          <p:cNvPr id="55" name="文本框 54"/>
          <p:cNvSpPr txBox="1"/>
          <p:nvPr/>
        </p:nvSpPr>
        <p:spPr>
          <a:xfrm>
            <a:off x="4368471" y="2814790"/>
            <a:ext cx="318544" cy="357247"/>
          </a:xfrm>
          <a:prstGeom prst="rect">
            <a:avLst/>
          </a:prstGeom>
          <a:noFill/>
        </p:spPr>
        <p:txBody>
          <a:bodyPr wrap="none" rtlCol="0">
            <a:spAutoFit/>
          </a:bodyPr>
          <a:lstStyle/>
          <a:p>
            <a:r>
              <a:rPr lang="en-US" altLang="zh-CN" sz="1400" dirty="0">
                <a:latin typeface="Times "/>
              </a:rPr>
              <a:t>2</a:t>
            </a:r>
            <a:endParaRPr lang="zh-CN" altLang="en-US" sz="1400" dirty="0">
              <a:latin typeface="Times "/>
            </a:endParaRPr>
          </a:p>
        </p:txBody>
      </p:sp>
      <p:cxnSp>
        <p:nvCxnSpPr>
          <p:cNvPr id="56" name="直接连接符 55"/>
          <p:cNvCxnSpPr/>
          <p:nvPr/>
        </p:nvCxnSpPr>
        <p:spPr>
          <a:xfrm rot="16200000">
            <a:off x="4691805" y="2966512"/>
            <a:ext cx="0" cy="68544"/>
          </a:xfrm>
          <a:prstGeom prst="line">
            <a:avLst/>
          </a:prstGeom>
          <a:ln w="12700"/>
        </p:spPr>
        <p:style>
          <a:lnRef idx="1">
            <a:schemeClr val="dk1"/>
          </a:lnRef>
          <a:fillRef idx="0">
            <a:schemeClr val="dk1"/>
          </a:fillRef>
          <a:effectRef idx="0">
            <a:schemeClr val="dk1"/>
          </a:effectRef>
          <a:fontRef idx="minor">
            <a:schemeClr val="tx1"/>
          </a:fontRef>
        </p:style>
      </p:cxnSp>
      <p:sp>
        <p:nvSpPr>
          <p:cNvPr id="57" name="文本框 56"/>
          <p:cNvSpPr txBox="1"/>
          <p:nvPr/>
        </p:nvSpPr>
        <p:spPr>
          <a:xfrm>
            <a:off x="4379840" y="1871380"/>
            <a:ext cx="318544" cy="357247"/>
          </a:xfrm>
          <a:prstGeom prst="rect">
            <a:avLst/>
          </a:prstGeom>
          <a:noFill/>
        </p:spPr>
        <p:txBody>
          <a:bodyPr wrap="none" rtlCol="0">
            <a:spAutoFit/>
          </a:bodyPr>
          <a:lstStyle/>
          <a:p>
            <a:r>
              <a:rPr lang="en-US" altLang="zh-CN" sz="1400" dirty="0">
                <a:latin typeface="Times "/>
              </a:rPr>
              <a:t>3</a:t>
            </a:r>
            <a:endParaRPr lang="zh-CN" altLang="en-US" sz="1400" dirty="0">
              <a:latin typeface="Times "/>
            </a:endParaRPr>
          </a:p>
        </p:txBody>
      </p:sp>
      <p:cxnSp>
        <p:nvCxnSpPr>
          <p:cNvPr id="58" name="直接连接符 57"/>
          <p:cNvCxnSpPr/>
          <p:nvPr/>
        </p:nvCxnSpPr>
        <p:spPr>
          <a:xfrm rot="16200000">
            <a:off x="4703173" y="2023102"/>
            <a:ext cx="0" cy="68544"/>
          </a:xfrm>
          <a:prstGeom prst="line">
            <a:avLst/>
          </a:prstGeom>
          <a:ln w="12700"/>
        </p:spPr>
        <p:style>
          <a:lnRef idx="1">
            <a:schemeClr val="dk1"/>
          </a:lnRef>
          <a:fillRef idx="0">
            <a:schemeClr val="dk1"/>
          </a:fillRef>
          <a:effectRef idx="0">
            <a:schemeClr val="dk1"/>
          </a:effectRef>
          <a:fontRef idx="minor">
            <a:schemeClr val="tx1"/>
          </a:fontRef>
        </p:style>
      </p:cxnSp>
      <p:graphicFrame>
        <p:nvGraphicFramePr>
          <p:cNvPr id="59" name="对象 58"/>
          <p:cNvGraphicFramePr>
            <a:graphicFrameLocks noChangeAspect="1"/>
          </p:cNvGraphicFramePr>
          <p:nvPr/>
        </p:nvGraphicFramePr>
        <p:xfrm>
          <a:off x="4895569" y="2229128"/>
          <a:ext cx="1905313" cy="291141"/>
        </p:xfrm>
        <a:graphic>
          <a:graphicData uri="http://schemas.openxmlformats.org/presentationml/2006/ole">
            <mc:AlternateContent xmlns:mc="http://schemas.openxmlformats.org/markup-compatibility/2006">
              <mc:Choice xmlns:v="urn:schemas-microsoft-com:vml" Requires="v">
                <p:oleObj spid="_x0000_s20008" name="Formula" r:id="rId8" imgW="1157040" imgH="177840" progId="Equation.Ribbit">
                  <p:embed/>
                </p:oleObj>
              </mc:Choice>
              <mc:Fallback>
                <p:oleObj name="Formula" r:id="rId8" imgW="1157040" imgH="177840" progId="Equation.Ribbit">
                  <p:embed/>
                  <p:pic>
                    <p:nvPicPr>
                      <p:cNvPr id="0" name=""/>
                      <p:cNvPicPr/>
                      <p:nvPr/>
                    </p:nvPicPr>
                    <p:blipFill>
                      <a:blip r:embed="rId9"/>
                      <a:stretch>
                        <a:fillRect/>
                      </a:stretch>
                    </p:blipFill>
                    <p:spPr>
                      <a:xfrm>
                        <a:off x="4895569" y="2229128"/>
                        <a:ext cx="1905313" cy="291141"/>
                      </a:xfrm>
                      <a:prstGeom prst="rect">
                        <a:avLst/>
                      </a:prstGeom>
                    </p:spPr>
                  </p:pic>
                </p:oleObj>
              </mc:Fallback>
            </mc:AlternateContent>
          </a:graphicData>
        </a:graphic>
      </p:graphicFrame>
      <p:graphicFrame>
        <p:nvGraphicFramePr>
          <p:cNvPr id="60" name="对象 59"/>
          <p:cNvGraphicFramePr>
            <a:graphicFrameLocks noChangeAspect="1"/>
          </p:cNvGraphicFramePr>
          <p:nvPr/>
        </p:nvGraphicFramePr>
        <p:xfrm>
          <a:off x="1234199" y="3185471"/>
          <a:ext cx="2592625" cy="292983"/>
        </p:xfrm>
        <a:graphic>
          <a:graphicData uri="http://schemas.openxmlformats.org/presentationml/2006/ole">
            <mc:AlternateContent xmlns:mc="http://schemas.openxmlformats.org/markup-compatibility/2006">
              <mc:Choice xmlns:v="urn:schemas-microsoft-com:vml" Requires="v">
                <p:oleObj spid="_x0000_s20009" name="Formula" r:id="rId10" imgW="1575000" imgH="177840" progId="Equation.Ribbit">
                  <p:embed/>
                </p:oleObj>
              </mc:Choice>
              <mc:Fallback>
                <p:oleObj name="Formula" r:id="rId10" imgW="1575000" imgH="177840" progId="Equation.Ribbit">
                  <p:embed/>
                  <p:pic>
                    <p:nvPicPr>
                      <p:cNvPr id="0" name=""/>
                      <p:cNvPicPr/>
                      <p:nvPr/>
                    </p:nvPicPr>
                    <p:blipFill>
                      <a:blip r:embed="rId11"/>
                      <a:stretch>
                        <a:fillRect/>
                      </a:stretch>
                    </p:blipFill>
                    <p:spPr>
                      <a:xfrm>
                        <a:off x="1234199" y="3185471"/>
                        <a:ext cx="2592625" cy="292983"/>
                      </a:xfrm>
                      <a:prstGeom prst="rect">
                        <a:avLst/>
                      </a:prstGeom>
                    </p:spPr>
                  </p:pic>
                </p:oleObj>
              </mc:Fallback>
            </mc:AlternateContent>
          </a:graphicData>
        </a:graphic>
      </p:graphicFrame>
      <p:sp>
        <p:nvSpPr>
          <p:cNvPr id="61" name="任意多边形 60"/>
          <p:cNvSpPr/>
          <p:nvPr/>
        </p:nvSpPr>
        <p:spPr>
          <a:xfrm>
            <a:off x="2836292" y="2892897"/>
            <a:ext cx="524134" cy="198525"/>
          </a:xfrm>
          <a:custGeom>
            <a:avLst/>
            <a:gdLst>
              <a:gd name="connsiteX0" fmla="*/ 0 w 451555"/>
              <a:gd name="connsiteY0" fmla="*/ 169333 h 171034"/>
              <a:gd name="connsiteX1" fmla="*/ 248355 w 451555"/>
              <a:gd name="connsiteY1" fmla="*/ 146755 h 171034"/>
              <a:gd name="connsiteX2" fmla="*/ 451555 w 451555"/>
              <a:gd name="connsiteY2" fmla="*/ 0 h 171034"/>
            </a:gdLst>
            <a:ahLst/>
            <a:cxnLst>
              <a:cxn ang="0">
                <a:pos x="connsiteX0" y="connsiteY0"/>
              </a:cxn>
              <a:cxn ang="0">
                <a:pos x="connsiteX1" y="connsiteY1"/>
              </a:cxn>
              <a:cxn ang="0">
                <a:pos x="connsiteX2" y="connsiteY2"/>
              </a:cxn>
            </a:cxnLst>
            <a:rect l="l" t="t" r="r" b="b"/>
            <a:pathLst>
              <a:path w="451555" h="171034">
                <a:moveTo>
                  <a:pt x="0" y="169333"/>
                </a:moveTo>
                <a:cubicBezTo>
                  <a:pt x="86548" y="172155"/>
                  <a:pt x="173096" y="174977"/>
                  <a:pt x="248355" y="146755"/>
                </a:cubicBezTo>
                <a:cubicBezTo>
                  <a:pt x="323614" y="118533"/>
                  <a:pt x="387584" y="59266"/>
                  <a:pt x="451555" y="0"/>
                </a:cubicBezTo>
              </a:path>
            </a:pathLst>
          </a:custGeom>
          <a:ln w="1905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2" name="任意多边形 61"/>
          <p:cNvSpPr/>
          <p:nvPr/>
        </p:nvSpPr>
        <p:spPr>
          <a:xfrm rot="10214568">
            <a:off x="3814888" y="2592310"/>
            <a:ext cx="1484401" cy="152187"/>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51555"/>
              <a:gd name="connsiteY0" fmla="*/ 169333 h 169388"/>
              <a:gd name="connsiteX1" fmla="*/ 144516 w 451555"/>
              <a:gd name="connsiteY1" fmla="*/ 38694 h 169388"/>
              <a:gd name="connsiteX2" fmla="*/ 451555 w 451555"/>
              <a:gd name="connsiteY2" fmla="*/ 0 h 169388"/>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93772 w 432019"/>
              <a:gd name="connsiteY1" fmla="*/ 220181 h 430421"/>
              <a:gd name="connsiteX2" fmla="*/ 432019 w 432019"/>
              <a:gd name="connsiteY2" fmla="*/ 0 h 430421"/>
              <a:gd name="connsiteX0" fmla="*/ 0 w 942346"/>
              <a:gd name="connsiteY0" fmla="*/ 217546 h 281484"/>
              <a:gd name="connsiteX1" fmla="*/ 93772 w 942346"/>
              <a:gd name="connsiteY1" fmla="*/ 7306 h 281484"/>
              <a:gd name="connsiteX2" fmla="*/ 942346 w 942346"/>
              <a:gd name="connsiteY2" fmla="*/ 241776 h 281484"/>
              <a:gd name="connsiteX0" fmla="*/ 0 w 942346"/>
              <a:gd name="connsiteY0" fmla="*/ 223742 h 247972"/>
              <a:gd name="connsiteX1" fmla="*/ 93772 w 942346"/>
              <a:gd name="connsiteY1" fmla="*/ 13502 h 247972"/>
              <a:gd name="connsiteX2" fmla="*/ 942346 w 942346"/>
              <a:gd name="connsiteY2" fmla="*/ 247972 h 247972"/>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18993 h 143223"/>
              <a:gd name="connsiteX1" fmla="*/ 114955 w 942346"/>
              <a:gd name="connsiteY1" fmla="*/ 6618 h 143223"/>
              <a:gd name="connsiteX2" fmla="*/ 942346 w 942346"/>
              <a:gd name="connsiteY2" fmla="*/ 143223 h 143223"/>
              <a:gd name="connsiteX0" fmla="*/ 0 w 785321"/>
              <a:gd name="connsiteY0" fmla="*/ 120093 h 125970"/>
              <a:gd name="connsiteX1" fmla="*/ 114955 w 785321"/>
              <a:gd name="connsiteY1" fmla="*/ 7718 h 125970"/>
              <a:gd name="connsiteX2" fmla="*/ 785321 w 785321"/>
              <a:gd name="connsiteY2" fmla="*/ 125970 h 125970"/>
              <a:gd name="connsiteX0" fmla="*/ 0 w 785321"/>
              <a:gd name="connsiteY0" fmla="*/ 57447 h 63324"/>
              <a:gd name="connsiteX1" fmla="*/ 265039 w 785321"/>
              <a:gd name="connsiteY1" fmla="*/ 19751 h 63324"/>
              <a:gd name="connsiteX2" fmla="*/ 785321 w 785321"/>
              <a:gd name="connsiteY2" fmla="*/ 63324 h 63324"/>
              <a:gd name="connsiteX0" fmla="*/ 0 w 785321"/>
              <a:gd name="connsiteY0" fmla="*/ 60251 h 66128"/>
              <a:gd name="connsiteX1" fmla="*/ 265039 w 785321"/>
              <a:gd name="connsiteY1" fmla="*/ 22555 h 66128"/>
              <a:gd name="connsiteX2" fmla="*/ 785321 w 785321"/>
              <a:gd name="connsiteY2" fmla="*/ 66128 h 66128"/>
              <a:gd name="connsiteX0" fmla="*/ 0 w 785321"/>
              <a:gd name="connsiteY0" fmla="*/ 100604 h 106481"/>
              <a:gd name="connsiteX1" fmla="*/ 243916 w 785321"/>
              <a:gd name="connsiteY1" fmla="*/ 9515 h 106481"/>
              <a:gd name="connsiteX2" fmla="*/ 785321 w 785321"/>
              <a:gd name="connsiteY2" fmla="*/ 106481 h 106481"/>
              <a:gd name="connsiteX0" fmla="*/ 0 w 785321"/>
              <a:gd name="connsiteY0" fmla="*/ 100604 h 106481"/>
              <a:gd name="connsiteX1" fmla="*/ 243916 w 785321"/>
              <a:gd name="connsiteY1" fmla="*/ 9515 h 106481"/>
              <a:gd name="connsiteX2" fmla="*/ 785321 w 785321"/>
              <a:gd name="connsiteY2" fmla="*/ 106481 h 106481"/>
              <a:gd name="connsiteX0" fmla="*/ 0 w 958415"/>
              <a:gd name="connsiteY0" fmla="*/ 18240 h 249287"/>
              <a:gd name="connsiteX1" fmla="*/ 417010 w 958415"/>
              <a:gd name="connsiteY1" fmla="*/ 152321 h 249287"/>
              <a:gd name="connsiteX2" fmla="*/ 958415 w 958415"/>
              <a:gd name="connsiteY2" fmla="*/ 249287 h 249287"/>
              <a:gd name="connsiteX0" fmla="*/ 0 w 958415"/>
              <a:gd name="connsiteY0" fmla="*/ 32707 h 263754"/>
              <a:gd name="connsiteX1" fmla="*/ 317695 w 958415"/>
              <a:gd name="connsiteY1" fmla="*/ 17313 h 263754"/>
              <a:gd name="connsiteX2" fmla="*/ 958415 w 958415"/>
              <a:gd name="connsiteY2" fmla="*/ 263754 h 263754"/>
              <a:gd name="connsiteX0" fmla="*/ 0 w 958415"/>
              <a:gd name="connsiteY0" fmla="*/ 49169 h 280216"/>
              <a:gd name="connsiteX1" fmla="*/ 317695 w 958415"/>
              <a:gd name="connsiteY1" fmla="*/ 33775 h 280216"/>
              <a:gd name="connsiteX2" fmla="*/ 958415 w 958415"/>
              <a:gd name="connsiteY2" fmla="*/ 280216 h 280216"/>
              <a:gd name="connsiteX0" fmla="*/ 0 w 958415"/>
              <a:gd name="connsiteY0" fmla="*/ 49169 h 280216"/>
              <a:gd name="connsiteX1" fmla="*/ 317695 w 958415"/>
              <a:gd name="connsiteY1" fmla="*/ 33775 h 280216"/>
              <a:gd name="connsiteX2" fmla="*/ 958415 w 958415"/>
              <a:gd name="connsiteY2" fmla="*/ 280216 h 280216"/>
              <a:gd name="connsiteX0" fmla="*/ 0 w 898303"/>
              <a:gd name="connsiteY0" fmla="*/ 49169 h 149813"/>
              <a:gd name="connsiteX1" fmla="*/ 317695 w 898303"/>
              <a:gd name="connsiteY1" fmla="*/ 33775 h 149813"/>
              <a:gd name="connsiteX2" fmla="*/ 898303 w 898303"/>
              <a:gd name="connsiteY2" fmla="*/ 149813 h 149813"/>
              <a:gd name="connsiteX0" fmla="*/ 0 w 916383"/>
              <a:gd name="connsiteY0" fmla="*/ 49169 h 115493"/>
              <a:gd name="connsiteX1" fmla="*/ 317695 w 916383"/>
              <a:gd name="connsiteY1" fmla="*/ 33775 h 115493"/>
              <a:gd name="connsiteX2" fmla="*/ 916383 w 916383"/>
              <a:gd name="connsiteY2" fmla="*/ 115493 h 115493"/>
              <a:gd name="connsiteX0" fmla="*/ 0 w 916383"/>
              <a:gd name="connsiteY0" fmla="*/ 64789 h 131113"/>
              <a:gd name="connsiteX1" fmla="*/ 418807 w 916383"/>
              <a:gd name="connsiteY1" fmla="*/ 15671 h 131113"/>
              <a:gd name="connsiteX2" fmla="*/ 916383 w 916383"/>
              <a:gd name="connsiteY2" fmla="*/ 131113 h 131113"/>
            </a:gdLst>
            <a:ahLst/>
            <a:cxnLst>
              <a:cxn ang="0">
                <a:pos x="connsiteX0" y="connsiteY0"/>
              </a:cxn>
              <a:cxn ang="0">
                <a:pos x="connsiteX1" y="connsiteY1"/>
              </a:cxn>
              <a:cxn ang="0">
                <a:pos x="connsiteX2" y="connsiteY2"/>
              </a:cxn>
            </a:cxnLst>
            <a:rect l="l" t="t" r="r" b="b"/>
            <a:pathLst>
              <a:path w="916383" h="131113">
                <a:moveTo>
                  <a:pt x="0" y="64789"/>
                </a:moveTo>
                <a:cubicBezTo>
                  <a:pt x="25441" y="-26659"/>
                  <a:pt x="260496" y="975"/>
                  <a:pt x="418807" y="15671"/>
                </a:cubicBezTo>
                <a:cubicBezTo>
                  <a:pt x="642995" y="57774"/>
                  <a:pt x="696468" y="58938"/>
                  <a:pt x="916383" y="131113"/>
                </a:cubicBezTo>
              </a:path>
            </a:pathLst>
          </a:custGeom>
          <a:ln w="1905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3" name="任意多边形 62"/>
          <p:cNvSpPr/>
          <p:nvPr/>
        </p:nvSpPr>
        <p:spPr>
          <a:xfrm>
            <a:off x="2993532" y="1923246"/>
            <a:ext cx="4114460" cy="2751711"/>
          </a:xfrm>
          <a:custGeom>
            <a:avLst/>
            <a:gdLst>
              <a:gd name="connsiteX0" fmla="*/ 0 w 3544711"/>
              <a:gd name="connsiteY0" fmla="*/ 0 h 2370667"/>
              <a:gd name="connsiteX1" fmla="*/ 338667 w 3544711"/>
              <a:gd name="connsiteY1" fmla="*/ 541867 h 2370667"/>
              <a:gd name="connsiteX2" fmla="*/ 767645 w 3544711"/>
              <a:gd name="connsiteY2" fmla="*/ 1049867 h 2370667"/>
              <a:gd name="connsiteX3" fmla="*/ 1095022 w 3544711"/>
              <a:gd name="connsiteY3" fmla="*/ 1388533 h 2370667"/>
              <a:gd name="connsiteX4" fmla="*/ 1433689 w 3544711"/>
              <a:gd name="connsiteY4" fmla="*/ 1727200 h 2370667"/>
              <a:gd name="connsiteX5" fmla="*/ 1817511 w 3544711"/>
              <a:gd name="connsiteY5" fmla="*/ 1930400 h 2370667"/>
              <a:gd name="connsiteX6" fmla="*/ 2235200 w 3544711"/>
              <a:gd name="connsiteY6" fmla="*/ 2111022 h 2370667"/>
              <a:gd name="connsiteX7" fmla="*/ 2777067 w 3544711"/>
              <a:gd name="connsiteY7" fmla="*/ 2269067 h 2370667"/>
              <a:gd name="connsiteX8" fmla="*/ 3172178 w 3544711"/>
              <a:gd name="connsiteY8" fmla="*/ 2336800 h 2370667"/>
              <a:gd name="connsiteX9" fmla="*/ 3544711 w 3544711"/>
              <a:gd name="connsiteY9" fmla="*/ 2370667 h 237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4711" h="2370667">
                <a:moveTo>
                  <a:pt x="0" y="0"/>
                </a:moveTo>
                <a:cubicBezTo>
                  <a:pt x="105363" y="183444"/>
                  <a:pt x="210726" y="366889"/>
                  <a:pt x="338667" y="541867"/>
                </a:cubicBezTo>
                <a:cubicBezTo>
                  <a:pt x="466608" y="716845"/>
                  <a:pt x="641586" y="908756"/>
                  <a:pt x="767645" y="1049867"/>
                </a:cubicBezTo>
                <a:cubicBezTo>
                  <a:pt x="893704" y="1190978"/>
                  <a:pt x="984015" y="1275644"/>
                  <a:pt x="1095022" y="1388533"/>
                </a:cubicBezTo>
                <a:cubicBezTo>
                  <a:pt x="1206029" y="1501422"/>
                  <a:pt x="1313274" y="1636889"/>
                  <a:pt x="1433689" y="1727200"/>
                </a:cubicBezTo>
                <a:cubicBezTo>
                  <a:pt x="1554104" y="1817511"/>
                  <a:pt x="1683926" y="1866430"/>
                  <a:pt x="1817511" y="1930400"/>
                </a:cubicBezTo>
                <a:cubicBezTo>
                  <a:pt x="1951096" y="1994370"/>
                  <a:pt x="2075274" y="2054578"/>
                  <a:pt x="2235200" y="2111022"/>
                </a:cubicBezTo>
                <a:cubicBezTo>
                  <a:pt x="2395126" y="2167466"/>
                  <a:pt x="2620904" y="2231437"/>
                  <a:pt x="2777067" y="2269067"/>
                </a:cubicBezTo>
                <a:cubicBezTo>
                  <a:pt x="2933230" y="2306697"/>
                  <a:pt x="3044237" y="2319867"/>
                  <a:pt x="3172178" y="2336800"/>
                </a:cubicBezTo>
                <a:cubicBezTo>
                  <a:pt x="3300119" y="2353733"/>
                  <a:pt x="3422415" y="2362200"/>
                  <a:pt x="3544711" y="2370667"/>
                </a:cubicBez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4" name="对象 63"/>
          <p:cNvGraphicFramePr>
            <a:graphicFrameLocks noChangeAspect="1"/>
          </p:cNvGraphicFramePr>
          <p:nvPr/>
        </p:nvGraphicFramePr>
        <p:xfrm>
          <a:off x="4960063" y="3408433"/>
          <a:ext cx="2791633" cy="291141"/>
        </p:xfrm>
        <a:graphic>
          <a:graphicData uri="http://schemas.openxmlformats.org/presentationml/2006/ole">
            <mc:AlternateContent xmlns:mc="http://schemas.openxmlformats.org/markup-compatibility/2006">
              <mc:Choice xmlns:v="urn:schemas-microsoft-com:vml" Requires="v">
                <p:oleObj spid="_x0000_s20010" name="Formula" r:id="rId12" imgW="1697040" imgH="177840" progId="Equation.Ribbit">
                  <p:embed/>
                </p:oleObj>
              </mc:Choice>
              <mc:Fallback>
                <p:oleObj name="Formula" r:id="rId12" imgW="1697040" imgH="177840" progId="Equation.Ribbit">
                  <p:embed/>
                  <p:pic>
                    <p:nvPicPr>
                      <p:cNvPr id="0" name=""/>
                      <p:cNvPicPr/>
                      <p:nvPr/>
                    </p:nvPicPr>
                    <p:blipFill>
                      <a:blip r:embed="rId13"/>
                      <a:stretch>
                        <a:fillRect/>
                      </a:stretch>
                    </p:blipFill>
                    <p:spPr>
                      <a:xfrm>
                        <a:off x="4960063" y="3408433"/>
                        <a:ext cx="2791633" cy="291141"/>
                      </a:xfrm>
                      <a:prstGeom prst="rect">
                        <a:avLst/>
                      </a:prstGeom>
                    </p:spPr>
                  </p:pic>
                </p:oleObj>
              </mc:Fallback>
            </mc:AlternateContent>
          </a:graphicData>
        </a:graphic>
      </p:graphicFrame>
      <p:sp>
        <p:nvSpPr>
          <p:cNvPr id="65" name="任意多边形 64"/>
          <p:cNvSpPr/>
          <p:nvPr/>
        </p:nvSpPr>
        <p:spPr>
          <a:xfrm rot="10214568">
            <a:off x="5563200" y="3785806"/>
            <a:ext cx="410116" cy="525633"/>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51555"/>
              <a:gd name="connsiteY0" fmla="*/ 169333 h 169388"/>
              <a:gd name="connsiteX1" fmla="*/ 144516 w 451555"/>
              <a:gd name="connsiteY1" fmla="*/ 38694 h 169388"/>
              <a:gd name="connsiteX2" fmla="*/ 451555 w 451555"/>
              <a:gd name="connsiteY2" fmla="*/ 0 h 169388"/>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93772 w 432019"/>
              <a:gd name="connsiteY1" fmla="*/ 220181 h 430421"/>
              <a:gd name="connsiteX2" fmla="*/ 432019 w 432019"/>
              <a:gd name="connsiteY2" fmla="*/ 0 h 430421"/>
              <a:gd name="connsiteX0" fmla="*/ 0 w 942346"/>
              <a:gd name="connsiteY0" fmla="*/ 217546 h 281484"/>
              <a:gd name="connsiteX1" fmla="*/ 93772 w 942346"/>
              <a:gd name="connsiteY1" fmla="*/ 7306 h 281484"/>
              <a:gd name="connsiteX2" fmla="*/ 942346 w 942346"/>
              <a:gd name="connsiteY2" fmla="*/ 241776 h 281484"/>
              <a:gd name="connsiteX0" fmla="*/ 0 w 942346"/>
              <a:gd name="connsiteY0" fmla="*/ 223742 h 247972"/>
              <a:gd name="connsiteX1" fmla="*/ 93772 w 942346"/>
              <a:gd name="connsiteY1" fmla="*/ 13502 h 247972"/>
              <a:gd name="connsiteX2" fmla="*/ 942346 w 942346"/>
              <a:gd name="connsiteY2" fmla="*/ 247972 h 247972"/>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18993 h 143223"/>
              <a:gd name="connsiteX1" fmla="*/ 114955 w 942346"/>
              <a:gd name="connsiteY1" fmla="*/ 6618 h 143223"/>
              <a:gd name="connsiteX2" fmla="*/ 942346 w 942346"/>
              <a:gd name="connsiteY2" fmla="*/ 143223 h 143223"/>
              <a:gd name="connsiteX0" fmla="*/ 0 w 785321"/>
              <a:gd name="connsiteY0" fmla="*/ 120093 h 125970"/>
              <a:gd name="connsiteX1" fmla="*/ 114955 w 785321"/>
              <a:gd name="connsiteY1" fmla="*/ 7718 h 125970"/>
              <a:gd name="connsiteX2" fmla="*/ 785321 w 785321"/>
              <a:gd name="connsiteY2" fmla="*/ 125970 h 125970"/>
              <a:gd name="connsiteX0" fmla="*/ 0 w 785321"/>
              <a:gd name="connsiteY0" fmla="*/ 57447 h 63324"/>
              <a:gd name="connsiteX1" fmla="*/ 265039 w 785321"/>
              <a:gd name="connsiteY1" fmla="*/ 19751 h 63324"/>
              <a:gd name="connsiteX2" fmla="*/ 785321 w 785321"/>
              <a:gd name="connsiteY2" fmla="*/ 63324 h 63324"/>
              <a:gd name="connsiteX0" fmla="*/ 0 w 785321"/>
              <a:gd name="connsiteY0" fmla="*/ 60251 h 66128"/>
              <a:gd name="connsiteX1" fmla="*/ 265039 w 785321"/>
              <a:gd name="connsiteY1" fmla="*/ 22555 h 66128"/>
              <a:gd name="connsiteX2" fmla="*/ 785321 w 785321"/>
              <a:gd name="connsiteY2" fmla="*/ 66128 h 66128"/>
              <a:gd name="connsiteX0" fmla="*/ 0 w 785321"/>
              <a:gd name="connsiteY0" fmla="*/ 100604 h 106481"/>
              <a:gd name="connsiteX1" fmla="*/ 243916 w 785321"/>
              <a:gd name="connsiteY1" fmla="*/ 9515 h 106481"/>
              <a:gd name="connsiteX2" fmla="*/ 785321 w 785321"/>
              <a:gd name="connsiteY2" fmla="*/ 106481 h 106481"/>
              <a:gd name="connsiteX0" fmla="*/ 0 w 785321"/>
              <a:gd name="connsiteY0" fmla="*/ 100604 h 106481"/>
              <a:gd name="connsiteX1" fmla="*/ 243916 w 785321"/>
              <a:gd name="connsiteY1" fmla="*/ 9515 h 106481"/>
              <a:gd name="connsiteX2" fmla="*/ 785321 w 785321"/>
              <a:gd name="connsiteY2" fmla="*/ 106481 h 106481"/>
              <a:gd name="connsiteX0" fmla="*/ 0 w 958415"/>
              <a:gd name="connsiteY0" fmla="*/ 18240 h 249287"/>
              <a:gd name="connsiteX1" fmla="*/ 417010 w 958415"/>
              <a:gd name="connsiteY1" fmla="*/ 152321 h 249287"/>
              <a:gd name="connsiteX2" fmla="*/ 958415 w 958415"/>
              <a:gd name="connsiteY2" fmla="*/ 249287 h 249287"/>
              <a:gd name="connsiteX0" fmla="*/ 0 w 958415"/>
              <a:gd name="connsiteY0" fmla="*/ 32707 h 263754"/>
              <a:gd name="connsiteX1" fmla="*/ 317695 w 958415"/>
              <a:gd name="connsiteY1" fmla="*/ 17313 h 263754"/>
              <a:gd name="connsiteX2" fmla="*/ 958415 w 958415"/>
              <a:gd name="connsiteY2" fmla="*/ 263754 h 263754"/>
              <a:gd name="connsiteX0" fmla="*/ 0 w 958415"/>
              <a:gd name="connsiteY0" fmla="*/ 49169 h 280216"/>
              <a:gd name="connsiteX1" fmla="*/ 317695 w 958415"/>
              <a:gd name="connsiteY1" fmla="*/ 33775 h 280216"/>
              <a:gd name="connsiteX2" fmla="*/ 958415 w 958415"/>
              <a:gd name="connsiteY2" fmla="*/ 280216 h 280216"/>
              <a:gd name="connsiteX0" fmla="*/ 0 w 958415"/>
              <a:gd name="connsiteY0" fmla="*/ 49169 h 280216"/>
              <a:gd name="connsiteX1" fmla="*/ 317695 w 958415"/>
              <a:gd name="connsiteY1" fmla="*/ 33775 h 280216"/>
              <a:gd name="connsiteX2" fmla="*/ 958415 w 958415"/>
              <a:gd name="connsiteY2" fmla="*/ 280216 h 280216"/>
              <a:gd name="connsiteX0" fmla="*/ 0 w 898303"/>
              <a:gd name="connsiteY0" fmla="*/ 49169 h 149813"/>
              <a:gd name="connsiteX1" fmla="*/ 317695 w 898303"/>
              <a:gd name="connsiteY1" fmla="*/ 33775 h 149813"/>
              <a:gd name="connsiteX2" fmla="*/ 898303 w 898303"/>
              <a:gd name="connsiteY2" fmla="*/ 149813 h 149813"/>
              <a:gd name="connsiteX0" fmla="*/ 0 w 916383"/>
              <a:gd name="connsiteY0" fmla="*/ 49169 h 115493"/>
              <a:gd name="connsiteX1" fmla="*/ 317695 w 916383"/>
              <a:gd name="connsiteY1" fmla="*/ 33775 h 115493"/>
              <a:gd name="connsiteX2" fmla="*/ 916383 w 916383"/>
              <a:gd name="connsiteY2" fmla="*/ 115493 h 115493"/>
              <a:gd name="connsiteX0" fmla="*/ 0 w 916383"/>
              <a:gd name="connsiteY0" fmla="*/ 64789 h 131113"/>
              <a:gd name="connsiteX1" fmla="*/ 418807 w 916383"/>
              <a:gd name="connsiteY1" fmla="*/ 15671 h 131113"/>
              <a:gd name="connsiteX2" fmla="*/ 916383 w 916383"/>
              <a:gd name="connsiteY2" fmla="*/ 131113 h 131113"/>
              <a:gd name="connsiteX0" fmla="*/ 0 w 467243"/>
              <a:gd name="connsiteY0" fmla="*/ 445275 h 445275"/>
              <a:gd name="connsiteX1" fmla="*/ 418807 w 467243"/>
              <a:gd name="connsiteY1" fmla="*/ 396157 h 445275"/>
              <a:gd name="connsiteX2" fmla="*/ 223670 w 467243"/>
              <a:gd name="connsiteY2" fmla="*/ 7093 h 445275"/>
              <a:gd name="connsiteX0" fmla="*/ 56610 w 280279"/>
              <a:gd name="connsiteY0" fmla="*/ 448595 h 448595"/>
              <a:gd name="connsiteX1" fmla="*/ 67623 w 280279"/>
              <a:gd name="connsiteY1" fmla="*/ 224296 h 448595"/>
              <a:gd name="connsiteX2" fmla="*/ 280280 w 280279"/>
              <a:gd name="connsiteY2" fmla="*/ 10413 h 448595"/>
              <a:gd name="connsiteX0" fmla="*/ 22527 w 246197"/>
              <a:gd name="connsiteY0" fmla="*/ 448595 h 448595"/>
              <a:gd name="connsiteX1" fmla="*/ 33540 w 246197"/>
              <a:gd name="connsiteY1" fmla="*/ 224296 h 448595"/>
              <a:gd name="connsiteX2" fmla="*/ 246197 w 246197"/>
              <a:gd name="connsiteY2" fmla="*/ 10413 h 448595"/>
              <a:gd name="connsiteX0" fmla="*/ 22527 w 246197"/>
              <a:gd name="connsiteY0" fmla="*/ 464084 h 464084"/>
              <a:gd name="connsiteX1" fmla="*/ 33540 w 246197"/>
              <a:gd name="connsiteY1" fmla="*/ 239785 h 464084"/>
              <a:gd name="connsiteX2" fmla="*/ 246197 w 246197"/>
              <a:gd name="connsiteY2" fmla="*/ 25902 h 464084"/>
              <a:gd name="connsiteX0" fmla="*/ 20929 w 244599"/>
              <a:gd name="connsiteY0" fmla="*/ 464084 h 464084"/>
              <a:gd name="connsiteX1" fmla="*/ 31942 w 244599"/>
              <a:gd name="connsiteY1" fmla="*/ 239785 h 464084"/>
              <a:gd name="connsiteX2" fmla="*/ 244599 w 244599"/>
              <a:gd name="connsiteY2" fmla="*/ 25902 h 464084"/>
              <a:gd name="connsiteX0" fmla="*/ 0 w 223670"/>
              <a:gd name="connsiteY0" fmla="*/ 464084 h 464084"/>
              <a:gd name="connsiteX1" fmla="*/ 11013 w 223670"/>
              <a:gd name="connsiteY1" fmla="*/ 239785 h 464084"/>
              <a:gd name="connsiteX2" fmla="*/ 223670 w 223670"/>
              <a:gd name="connsiteY2" fmla="*/ 25902 h 464084"/>
              <a:gd name="connsiteX0" fmla="*/ 0 w 223670"/>
              <a:gd name="connsiteY0" fmla="*/ 464084 h 464084"/>
              <a:gd name="connsiteX1" fmla="*/ 11013 w 223670"/>
              <a:gd name="connsiteY1" fmla="*/ 239785 h 464084"/>
              <a:gd name="connsiteX2" fmla="*/ 223670 w 223670"/>
              <a:gd name="connsiteY2" fmla="*/ 25902 h 464084"/>
              <a:gd name="connsiteX0" fmla="*/ 0 w 275223"/>
              <a:gd name="connsiteY0" fmla="*/ 446880 h 446880"/>
              <a:gd name="connsiteX1" fmla="*/ 62566 w 275223"/>
              <a:gd name="connsiteY1" fmla="*/ 239785 h 446880"/>
              <a:gd name="connsiteX2" fmla="*/ 275223 w 275223"/>
              <a:gd name="connsiteY2" fmla="*/ 25902 h 446880"/>
              <a:gd name="connsiteX0" fmla="*/ 0 w 275223"/>
              <a:gd name="connsiteY0" fmla="*/ 446880 h 446880"/>
              <a:gd name="connsiteX1" fmla="*/ 62566 w 275223"/>
              <a:gd name="connsiteY1" fmla="*/ 239785 h 446880"/>
              <a:gd name="connsiteX2" fmla="*/ 275223 w 275223"/>
              <a:gd name="connsiteY2" fmla="*/ 25902 h 446880"/>
              <a:gd name="connsiteX0" fmla="*/ 0 w 275223"/>
              <a:gd name="connsiteY0" fmla="*/ 446880 h 446880"/>
              <a:gd name="connsiteX1" fmla="*/ 62566 w 275223"/>
              <a:gd name="connsiteY1" fmla="*/ 239785 h 446880"/>
              <a:gd name="connsiteX2" fmla="*/ 275223 w 275223"/>
              <a:gd name="connsiteY2" fmla="*/ 25902 h 446880"/>
              <a:gd name="connsiteX0" fmla="*/ 0 w 275223"/>
              <a:gd name="connsiteY0" fmla="*/ 448458 h 448458"/>
              <a:gd name="connsiteX1" fmla="*/ 49981 w 275223"/>
              <a:gd name="connsiteY1" fmla="*/ 231095 h 448458"/>
              <a:gd name="connsiteX2" fmla="*/ 275223 w 275223"/>
              <a:gd name="connsiteY2" fmla="*/ 27480 h 448458"/>
              <a:gd name="connsiteX0" fmla="*/ 0 w 275223"/>
              <a:gd name="connsiteY0" fmla="*/ 448458 h 448458"/>
              <a:gd name="connsiteX1" fmla="*/ 49981 w 275223"/>
              <a:gd name="connsiteY1" fmla="*/ 231095 h 448458"/>
              <a:gd name="connsiteX2" fmla="*/ 275223 w 275223"/>
              <a:gd name="connsiteY2" fmla="*/ 27480 h 448458"/>
              <a:gd name="connsiteX0" fmla="*/ 0 w 275223"/>
              <a:gd name="connsiteY0" fmla="*/ 448458 h 448458"/>
              <a:gd name="connsiteX1" fmla="*/ 49981 w 275223"/>
              <a:gd name="connsiteY1" fmla="*/ 231095 h 448458"/>
              <a:gd name="connsiteX2" fmla="*/ 275223 w 275223"/>
              <a:gd name="connsiteY2" fmla="*/ 27480 h 448458"/>
              <a:gd name="connsiteX0" fmla="*/ 0 w 275223"/>
              <a:gd name="connsiteY0" fmla="*/ 454939 h 454939"/>
              <a:gd name="connsiteX1" fmla="*/ 59365 w 275223"/>
              <a:gd name="connsiteY1" fmla="*/ 203584 h 454939"/>
              <a:gd name="connsiteX2" fmla="*/ 275223 w 275223"/>
              <a:gd name="connsiteY2" fmla="*/ 33961 h 454939"/>
              <a:gd name="connsiteX0" fmla="*/ 0 w 275223"/>
              <a:gd name="connsiteY0" fmla="*/ 439514 h 439514"/>
              <a:gd name="connsiteX1" fmla="*/ 59365 w 275223"/>
              <a:gd name="connsiteY1" fmla="*/ 188159 h 439514"/>
              <a:gd name="connsiteX2" fmla="*/ 275223 w 275223"/>
              <a:gd name="connsiteY2" fmla="*/ 18536 h 439514"/>
              <a:gd name="connsiteX0" fmla="*/ 0 w 275223"/>
              <a:gd name="connsiteY0" fmla="*/ 439514 h 439514"/>
              <a:gd name="connsiteX1" fmla="*/ 59365 w 275223"/>
              <a:gd name="connsiteY1" fmla="*/ 188159 h 439514"/>
              <a:gd name="connsiteX2" fmla="*/ 275223 w 275223"/>
              <a:gd name="connsiteY2" fmla="*/ 18536 h 439514"/>
              <a:gd name="connsiteX0" fmla="*/ 0 w 191484"/>
              <a:gd name="connsiteY0" fmla="*/ 473825 h 473825"/>
              <a:gd name="connsiteX1" fmla="*/ 59365 w 191484"/>
              <a:gd name="connsiteY1" fmla="*/ 222470 h 473825"/>
              <a:gd name="connsiteX2" fmla="*/ 191484 w 191484"/>
              <a:gd name="connsiteY2" fmla="*/ 15838 h 473825"/>
              <a:gd name="connsiteX0" fmla="*/ 0 w 191484"/>
              <a:gd name="connsiteY0" fmla="*/ 457987 h 457987"/>
              <a:gd name="connsiteX1" fmla="*/ 59365 w 191484"/>
              <a:gd name="connsiteY1" fmla="*/ 206632 h 457987"/>
              <a:gd name="connsiteX2" fmla="*/ 191484 w 191484"/>
              <a:gd name="connsiteY2" fmla="*/ 0 h 457987"/>
              <a:gd name="connsiteX0" fmla="*/ 0 w 191484"/>
              <a:gd name="connsiteY0" fmla="*/ 457987 h 457987"/>
              <a:gd name="connsiteX1" fmla="*/ 59365 w 191484"/>
              <a:gd name="connsiteY1" fmla="*/ 206632 h 457987"/>
              <a:gd name="connsiteX2" fmla="*/ 191484 w 191484"/>
              <a:gd name="connsiteY2" fmla="*/ 0 h 457987"/>
              <a:gd name="connsiteX0" fmla="*/ 0 w 191484"/>
              <a:gd name="connsiteY0" fmla="*/ 457987 h 457987"/>
              <a:gd name="connsiteX1" fmla="*/ 54449 w 191484"/>
              <a:gd name="connsiteY1" fmla="*/ 246527 h 457987"/>
              <a:gd name="connsiteX2" fmla="*/ 191484 w 191484"/>
              <a:gd name="connsiteY2" fmla="*/ 0 h 457987"/>
              <a:gd name="connsiteX0" fmla="*/ 0 w 191484"/>
              <a:gd name="connsiteY0" fmla="*/ 457987 h 457987"/>
              <a:gd name="connsiteX1" fmla="*/ 54449 w 191484"/>
              <a:gd name="connsiteY1" fmla="*/ 246527 h 457987"/>
              <a:gd name="connsiteX2" fmla="*/ 191484 w 191484"/>
              <a:gd name="connsiteY2" fmla="*/ 0 h 457987"/>
              <a:gd name="connsiteX0" fmla="*/ 0 w 191484"/>
              <a:gd name="connsiteY0" fmla="*/ 457987 h 457987"/>
              <a:gd name="connsiteX1" fmla="*/ 54449 w 191484"/>
              <a:gd name="connsiteY1" fmla="*/ 246527 h 457987"/>
              <a:gd name="connsiteX2" fmla="*/ 191484 w 191484"/>
              <a:gd name="connsiteY2" fmla="*/ 0 h 457987"/>
              <a:gd name="connsiteX0" fmla="*/ 0 w 191484"/>
              <a:gd name="connsiteY0" fmla="*/ 457987 h 457987"/>
              <a:gd name="connsiteX1" fmla="*/ 83797 w 191484"/>
              <a:gd name="connsiteY1" fmla="*/ 275315 h 457987"/>
              <a:gd name="connsiteX2" fmla="*/ 191484 w 191484"/>
              <a:gd name="connsiteY2" fmla="*/ 0 h 457987"/>
              <a:gd name="connsiteX0" fmla="*/ 0 w 191484"/>
              <a:gd name="connsiteY0" fmla="*/ 457987 h 457987"/>
              <a:gd name="connsiteX1" fmla="*/ 83797 w 191484"/>
              <a:gd name="connsiteY1" fmla="*/ 275315 h 457987"/>
              <a:gd name="connsiteX2" fmla="*/ 191484 w 191484"/>
              <a:gd name="connsiteY2" fmla="*/ 0 h 457987"/>
              <a:gd name="connsiteX0" fmla="*/ 0 w 191484"/>
              <a:gd name="connsiteY0" fmla="*/ 457987 h 457987"/>
              <a:gd name="connsiteX1" fmla="*/ 83797 w 191484"/>
              <a:gd name="connsiteY1" fmla="*/ 275315 h 457987"/>
              <a:gd name="connsiteX2" fmla="*/ 191484 w 191484"/>
              <a:gd name="connsiteY2" fmla="*/ 0 h 457987"/>
              <a:gd name="connsiteX0" fmla="*/ 0 w 253181"/>
              <a:gd name="connsiteY0" fmla="*/ 452846 h 452846"/>
              <a:gd name="connsiteX1" fmla="*/ 145494 w 253181"/>
              <a:gd name="connsiteY1" fmla="*/ 275315 h 452846"/>
              <a:gd name="connsiteX2" fmla="*/ 253181 w 253181"/>
              <a:gd name="connsiteY2" fmla="*/ 0 h 452846"/>
              <a:gd name="connsiteX0" fmla="*/ 0 w 253181"/>
              <a:gd name="connsiteY0" fmla="*/ 452846 h 452846"/>
              <a:gd name="connsiteX1" fmla="*/ 145494 w 253181"/>
              <a:gd name="connsiteY1" fmla="*/ 275315 h 452846"/>
              <a:gd name="connsiteX2" fmla="*/ 253181 w 253181"/>
              <a:gd name="connsiteY2" fmla="*/ 0 h 452846"/>
              <a:gd name="connsiteX0" fmla="*/ 0 w 253181"/>
              <a:gd name="connsiteY0" fmla="*/ 452846 h 452846"/>
              <a:gd name="connsiteX1" fmla="*/ 127628 w 253181"/>
              <a:gd name="connsiteY1" fmla="*/ 251698 h 452846"/>
              <a:gd name="connsiteX2" fmla="*/ 253181 w 253181"/>
              <a:gd name="connsiteY2" fmla="*/ 0 h 452846"/>
              <a:gd name="connsiteX0" fmla="*/ 0 w 253181"/>
              <a:gd name="connsiteY0" fmla="*/ 452846 h 452846"/>
              <a:gd name="connsiteX1" fmla="*/ 127628 w 253181"/>
              <a:gd name="connsiteY1" fmla="*/ 251698 h 452846"/>
              <a:gd name="connsiteX2" fmla="*/ 253181 w 253181"/>
              <a:gd name="connsiteY2" fmla="*/ 0 h 452846"/>
            </a:gdLst>
            <a:ahLst/>
            <a:cxnLst>
              <a:cxn ang="0">
                <a:pos x="connsiteX0" y="connsiteY0"/>
              </a:cxn>
              <a:cxn ang="0">
                <a:pos x="connsiteX1" y="connsiteY1"/>
              </a:cxn>
              <a:cxn ang="0">
                <a:pos x="connsiteX2" y="connsiteY2"/>
              </a:cxn>
            </a:cxnLst>
            <a:rect l="l" t="t" r="r" b="b"/>
            <a:pathLst>
              <a:path w="253181" h="452846">
                <a:moveTo>
                  <a:pt x="0" y="452846"/>
                </a:moveTo>
                <a:cubicBezTo>
                  <a:pt x="32959" y="300382"/>
                  <a:pt x="57077" y="325717"/>
                  <a:pt x="127628" y="251698"/>
                </a:cubicBezTo>
                <a:cubicBezTo>
                  <a:pt x="156853" y="218019"/>
                  <a:pt x="211564" y="110753"/>
                  <a:pt x="253181" y="0"/>
                </a:cubicBezTo>
              </a:path>
            </a:pathLst>
          </a:custGeom>
          <a:ln w="1905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graphicFrame>
        <p:nvGraphicFramePr>
          <p:cNvPr id="66" name="对象 65"/>
          <p:cNvGraphicFramePr>
            <a:graphicFrameLocks noChangeAspect="1"/>
          </p:cNvGraphicFramePr>
          <p:nvPr/>
        </p:nvGraphicFramePr>
        <p:xfrm>
          <a:off x="1121208" y="4074162"/>
          <a:ext cx="2465395" cy="752155"/>
        </p:xfrm>
        <a:graphic>
          <a:graphicData uri="http://schemas.openxmlformats.org/presentationml/2006/ole">
            <mc:AlternateContent xmlns:mc="http://schemas.openxmlformats.org/markup-compatibility/2006">
              <mc:Choice xmlns:v="urn:schemas-microsoft-com:vml" Requires="v">
                <p:oleObj spid="_x0000_s20011" name="Formula" r:id="rId14" imgW="1585080" imgH="482760" progId="Equation.Ribbit">
                  <p:embed/>
                </p:oleObj>
              </mc:Choice>
              <mc:Fallback>
                <p:oleObj name="Formula" r:id="rId14" imgW="1585080" imgH="482760" progId="Equation.Ribbit">
                  <p:embed/>
                  <p:pic>
                    <p:nvPicPr>
                      <p:cNvPr id="0" name=""/>
                      <p:cNvPicPr/>
                      <p:nvPr/>
                    </p:nvPicPr>
                    <p:blipFill>
                      <a:blip r:embed="rId15"/>
                      <a:stretch>
                        <a:fillRect/>
                      </a:stretch>
                    </p:blipFill>
                    <p:spPr>
                      <a:xfrm>
                        <a:off x="1121208" y="4074162"/>
                        <a:ext cx="2465395" cy="752155"/>
                      </a:xfrm>
                      <a:prstGeom prst="rect">
                        <a:avLst/>
                      </a:prstGeom>
                    </p:spPr>
                  </p:pic>
                </p:oleObj>
              </mc:Fallback>
            </mc:AlternateContent>
          </a:graphicData>
        </a:graphic>
      </p:graphicFrame>
      <p:sp>
        <p:nvSpPr>
          <p:cNvPr id="67" name="任意多边形 66"/>
          <p:cNvSpPr/>
          <p:nvPr/>
        </p:nvSpPr>
        <p:spPr>
          <a:xfrm>
            <a:off x="3465997" y="3982448"/>
            <a:ext cx="586785" cy="344316"/>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89655"/>
              <a:gd name="connsiteY0" fmla="*/ 255058 h 256759"/>
              <a:gd name="connsiteX1" fmla="*/ 248355 w 489655"/>
              <a:gd name="connsiteY1" fmla="*/ 232480 h 256759"/>
              <a:gd name="connsiteX2" fmla="*/ 489655 w 489655"/>
              <a:gd name="connsiteY2" fmla="*/ 0 h 256759"/>
              <a:gd name="connsiteX0" fmla="*/ 0 w 489655"/>
              <a:gd name="connsiteY0" fmla="*/ 255058 h 255185"/>
              <a:gd name="connsiteX1" fmla="*/ 324555 w 489655"/>
              <a:gd name="connsiteY1" fmla="*/ 184855 h 255185"/>
              <a:gd name="connsiteX2" fmla="*/ 489655 w 489655"/>
              <a:gd name="connsiteY2" fmla="*/ 0 h 2551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514"/>
              <a:gd name="connsiteX1" fmla="*/ 295980 w 489655"/>
              <a:gd name="connsiteY1" fmla="*/ 222955 h 293514"/>
              <a:gd name="connsiteX2" fmla="*/ 489655 w 489655"/>
              <a:gd name="connsiteY2" fmla="*/ 0 h 293514"/>
              <a:gd name="connsiteX0" fmla="*/ 0 w 505530"/>
              <a:gd name="connsiteY0" fmla="*/ 296333 h 296637"/>
              <a:gd name="connsiteX1" fmla="*/ 311855 w 505530"/>
              <a:gd name="connsiteY1" fmla="*/ 222955 h 296637"/>
              <a:gd name="connsiteX2" fmla="*/ 505530 w 505530"/>
              <a:gd name="connsiteY2" fmla="*/ 0 h 296637"/>
            </a:gdLst>
            <a:ahLst/>
            <a:cxnLst>
              <a:cxn ang="0">
                <a:pos x="connsiteX0" y="connsiteY0"/>
              </a:cxn>
              <a:cxn ang="0">
                <a:pos x="connsiteX1" y="connsiteY1"/>
              </a:cxn>
              <a:cxn ang="0">
                <a:pos x="connsiteX2" y="connsiteY2"/>
              </a:cxn>
            </a:cxnLst>
            <a:rect l="l" t="t" r="r" b="b"/>
            <a:pathLst>
              <a:path w="505530" h="296637">
                <a:moveTo>
                  <a:pt x="0" y="296333"/>
                </a:moveTo>
                <a:cubicBezTo>
                  <a:pt x="86548" y="299155"/>
                  <a:pt x="204846" y="282927"/>
                  <a:pt x="311855" y="222955"/>
                </a:cubicBezTo>
                <a:cubicBezTo>
                  <a:pt x="380764" y="169333"/>
                  <a:pt x="432034" y="110066"/>
                  <a:pt x="505530" y="0"/>
                </a:cubicBezTo>
              </a:path>
            </a:pathLst>
          </a:custGeom>
          <a:ln w="19050">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8" name="任意多边形 67"/>
          <p:cNvSpPr/>
          <p:nvPr/>
        </p:nvSpPr>
        <p:spPr>
          <a:xfrm flipV="1">
            <a:off x="3468483" y="4514180"/>
            <a:ext cx="1443624" cy="345309"/>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89655"/>
              <a:gd name="connsiteY0" fmla="*/ 255058 h 256759"/>
              <a:gd name="connsiteX1" fmla="*/ 248355 w 489655"/>
              <a:gd name="connsiteY1" fmla="*/ 232480 h 256759"/>
              <a:gd name="connsiteX2" fmla="*/ 489655 w 489655"/>
              <a:gd name="connsiteY2" fmla="*/ 0 h 256759"/>
              <a:gd name="connsiteX0" fmla="*/ 0 w 489655"/>
              <a:gd name="connsiteY0" fmla="*/ 255058 h 255185"/>
              <a:gd name="connsiteX1" fmla="*/ 324555 w 489655"/>
              <a:gd name="connsiteY1" fmla="*/ 184855 h 255185"/>
              <a:gd name="connsiteX2" fmla="*/ 489655 w 489655"/>
              <a:gd name="connsiteY2" fmla="*/ 0 h 2551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514"/>
              <a:gd name="connsiteX1" fmla="*/ 295980 w 489655"/>
              <a:gd name="connsiteY1" fmla="*/ 222955 h 293514"/>
              <a:gd name="connsiteX2" fmla="*/ 489655 w 489655"/>
              <a:gd name="connsiteY2" fmla="*/ 0 h 293514"/>
              <a:gd name="connsiteX0" fmla="*/ 0 w 505530"/>
              <a:gd name="connsiteY0" fmla="*/ 296333 h 296637"/>
              <a:gd name="connsiteX1" fmla="*/ 311855 w 505530"/>
              <a:gd name="connsiteY1" fmla="*/ 222955 h 296637"/>
              <a:gd name="connsiteX2" fmla="*/ 505530 w 505530"/>
              <a:gd name="connsiteY2" fmla="*/ 0 h 296637"/>
              <a:gd name="connsiteX0" fmla="*/ 0 w 1243718"/>
              <a:gd name="connsiteY0" fmla="*/ 469095 h 469399"/>
              <a:gd name="connsiteX1" fmla="*/ 311855 w 1243718"/>
              <a:gd name="connsiteY1" fmla="*/ 395717 h 469399"/>
              <a:gd name="connsiteX2" fmla="*/ 1243718 w 1243718"/>
              <a:gd name="connsiteY2" fmla="*/ 0 h 469399"/>
              <a:gd name="connsiteX0" fmla="*/ 0 w 1243718"/>
              <a:gd name="connsiteY0" fmla="*/ 469095 h 469170"/>
              <a:gd name="connsiteX1" fmla="*/ 859542 w 1243718"/>
              <a:gd name="connsiteY1" fmla="*/ 335627 h 469170"/>
              <a:gd name="connsiteX2" fmla="*/ 1243718 w 1243718"/>
              <a:gd name="connsiteY2" fmla="*/ 0 h 469170"/>
              <a:gd name="connsiteX0" fmla="*/ 0 w 1243718"/>
              <a:gd name="connsiteY0" fmla="*/ 469095 h 469202"/>
              <a:gd name="connsiteX1" fmla="*/ 730954 w 1243718"/>
              <a:gd name="connsiteY1" fmla="*/ 358160 h 469202"/>
              <a:gd name="connsiteX2" fmla="*/ 1243718 w 1243718"/>
              <a:gd name="connsiteY2" fmla="*/ 0 h 469202"/>
              <a:gd name="connsiteX0" fmla="*/ 0 w 1243718"/>
              <a:gd name="connsiteY0" fmla="*/ 469095 h 469200"/>
              <a:gd name="connsiteX1" fmla="*/ 730954 w 1243718"/>
              <a:gd name="connsiteY1" fmla="*/ 358160 h 469200"/>
              <a:gd name="connsiteX2" fmla="*/ 1243718 w 1243718"/>
              <a:gd name="connsiteY2" fmla="*/ 0 h 469200"/>
              <a:gd name="connsiteX0" fmla="*/ 0 w 1243718"/>
              <a:gd name="connsiteY0" fmla="*/ 469095 h 469202"/>
              <a:gd name="connsiteX1" fmla="*/ 730954 w 1243718"/>
              <a:gd name="connsiteY1" fmla="*/ 358160 h 469202"/>
              <a:gd name="connsiteX2" fmla="*/ 1243718 w 1243718"/>
              <a:gd name="connsiteY2" fmla="*/ 0 h 469202"/>
              <a:gd name="connsiteX0" fmla="*/ 0 w 1243718"/>
              <a:gd name="connsiteY0" fmla="*/ 469095 h 469200"/>
              <a:gd name="connsiteX1" fmla="*/ 730954 w 1243718"/>
              <a:gd name="connsiteY1" fmla="*/ 358160 h 469200"/>
              <a:gd name="connsiteX2" fmla="*/ 1243718 w 1243718"/>
              <a:gd name="connsiteY2" fmla="*/ 0 h 469200"/>
            </a:gdLst>
            <a:ahLst/>
            <a:cxnLst>
              <a:cxn ang="0">
                <a:pos x="connsiteX0" y="connsiteY0"/>
              </a:cxn>
              <a:cxn ang="0">
                <a:pos x="connsiteX1" y="connsiteY1"/>
              </a:cxn>
              <a:cxn ang="0">
                <a:pos x="connsiteX2" y="connsiteY2"/>
              </a:cxn>
            </a:cxnLst>
            <a:rect l="l" t="t" r="r" b="b"/>
            <a:pathLst>
              <a:path w="1243718" h="469200">
                <a:moveTo>
                  <a:pt x="0" y="469095"/>
                </a:moveTo>
                <a:cubicBezTo>
                  <a:pt x="86548" y="471917"/>
                  <a:pt x="585845" y="418132"/>
                  <a:pt x="730954" y="358160"/>
                </a:cubicBezTo>
                <a:cubicBezTo>
                  <a:pt x="885588" y="274492"/>
                  <a:pt x="1065447" y="215224"/>
                  <a:pt x="1243718" y="0"/>
                </a:cubicBezTo>
              </a:path>
            </a:pathLst>
          </a:custGeom>
          <a:ln w="19050">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0" name="矩形 69"/>
          <p:cNvSpPr/>
          <p:nvPr/>
        </p:nvSpPr>
        <p:spPr>
          <a:xfrm>
            <a:off x="678919" y="5485916"/>
            <a:ext cx="7931090"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lgn="ctr"/>
            <a:r>
              <a:rPr lang="zh-CN" altLang="en-US" sz="2400" b="1" dirty="0">
                <a:latin typeface="黑体" panose="02010609060101010101" pitchFamily="49" charset="-122"/>
                <a:ea typeface="黑体" panose="02010609060101010101" pitchFamily="49" charset="-122"/>
              </a:rPr>
              <a:t>替代损失函数数学性质较好</a:t>
            </a: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一般是</a:t>
            </a:r>
            <a:r>
              <a:rPr lang="en-US" altLang="zh-CN" sz="2400" b="1" dirty="0">
                <a:latin typeface="黑体" panose="02010609060101010101" pitchFamily="49" charset="-122"/>
                <a:ea typeface="黑体" panose="02010609060101010101" pitchFamily="49" charset="-122"/>
              </a:rPr>
              <a:t>0/1</a:t>
            </a:r>
            <a:r>
              <a:rPr lang="zh-CN" altLang="en-US" sz="2400" b="1" dirty="0">
                <a:latin typeface="黑体" panose="02010609060101010101" pitchFamily="49" charset="-122"/>
                <a:ea typeface="黑体" panose="02010609060101010101" pitchFamily="49" charset="-122"/>
              </a:rPr>
              <a:t>损失函数的上界</a:t>
            </a:r>
            <a:endParaRPr lang="en-US" altLang="zh-CN" sz="2400" b="1" dirty="0">
              <a:latin typeface="黑体" panose="02010609060101010101" pitchFamily="49" charset="-122"/>
              <a:ea typeface="黑体" panose="02010609060101010101" pitchFamily="49" charset="-122"/>
            </a:endParaRPr>
          </a:p>
        </p:txBody>
      </p:sp>
      <p:sp>
        <p:nvSpPr>
          <p:cNvPr id="71" name="矩形 70"/>
          <p:cNvSpPr/>
          <p:nvPr/>
        </p:nvSpPr>
        <p:spPr>
          <a:xfrm>
            <a:off x="436084" y="2546192"/>
            <a:ext cx="1950928"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lgn="ctr"/>
            <a:r>
              <a:rPr lang="zh-CN" altLang="en-US" sz="2400" dirty="0">
                <a:latin typeface="黑体" panose="02010609060101010101" pitchFamily="49" charset="-122"/>
                <a:ea typeface="黑体" panose="02010609060101010101" pitchFamily="49" charset="-122"/>
              </a:rPr>
              <a:t>软间隔</a:t>
            </a:r>
            <a:r>
              <a:rPr lang="en-US" altLang="zh-CN" sz="2400" dirty="0">
                <a:latin typeface="黑体" panose="02010609060101010101" pitchFamily="49" charset="-122"/>
                <a:ea typeface="黑体" panose="02010609060101010101" pitchFamily="49" charset="-122"/>
              </a:rPr>
              <a:t>SVM</a:t>
            </a:r>
          </a:p>
        </p:txBody>
      </p:sp>
    </p:spTree>
    <p:extLst>
      <p:ext uri="{BB962C8B-B14F-4D97-AF65-F5344CB8AC3E}">
        <p14:creationId xmlns:p14="http://schemas.microsoft.com/office/powerpoint/2010/main" val="307907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0"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par>
                                <p:cTn id="39" presetID="10"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fade">
                                      <p:cBhvr>
                                        <p:cTn id="4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61" grpId="0" animBg="1"/>
      <p:bldP spid="62" grpId="0" animBg="1"/>
      <p:bldP spid="63" grpId="0" animBg="1"/>
      <p:bldP spid="65" grpId="0" animBg="1"/>
      <p:bldP spid="7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软间隔支持向量机</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6086" y="1428504"/>
            <a:ext cx="5852667" cy="792549"/>
          </a:xfrm>
        </p:spPr>
      </p:pic>
      <p:sp>
        <p:nvSpPr>
          <p:cNvPr id="10" name="内容占位符 3"/>
          <p:cNvSpPr txBox="1">
            <a:spLocks/>
          </p:cNvSpPr>
          <p:nvPr/>
        </p:nvSpPr>
        <p:spPr>
          <a:xfrm>
            <a:off x="854815" y="1645847"/>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黑体" panose="02010609060101010101" pitchFamily="49" charset="-122"/>
                <a:ea typeface="黑体" panose="02010609060101010101" pitchFamily="49" charset="-122"/>
              </a:rPr>
              <a:t>原始问题</a:t>
            </a:r>
          </a:p>
        </p:txBody>
      </p:sp>
      <p:sp>
        <p:nvSpPr>
          <p:cNvPr id="11" name="内容占位符 3"/>
          <p:cNvSpPr txBox="1">
            <a:spLocks/>
          </p:cNvSpPr>
          <p:nvPr/>
        </p:nvSpPr>
        <p:spPr>
          <a:xfrm>
            <a:off x="854815" y="3383299"/>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黑体" panose="02010609060101010101" pitchFamily="49" charset="-122"/>
                <a:ea typeface="黑体" panose="02010609060101010101" pitchFamily="49" charset="-122"/>
              </a:rPr>
              <a:t>对偶问题</a:t>
            </a:r>
          </a:p>
        </p:txBody>
      </p:sp>
      <p:sp>
        <p:nvSpPr>
          <p:cNvPr id="13" name="矩形 12"/>
          <p:cNvSpPr/>
          <p:nvPr/>
        </p:nvSpPr>
        <p:spPr>
          <a:xfrm>
            <a:off x="1091691" y="5047313"/>
            <a:ext cx="7328308"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a:latin typeface="黑体" panose="02010609060101010101" pitchFamily="49" charset="-122"/>
                <a:ea typeface="黑体" panose="02010609060101010101" pitchFamily="49" charset="-122"/>
              </a:rPr>
              <a:t>根据</a:t>
            </a:r>
            <a:r>
              <a:rPr lang="en-US" altLang="zh-CN" sz="2400" b="1" dirty="0">
                <a:latin typeface="黑体" panose="02010609060101010101" pitchFamily="49" charset="-122"/>
                <a:ea typeface="黑体" panose="02010609060101010101" pitchFamily="49" charset="-122"/>
              </a:rPr>
              <a:t>KKT</a:t>
            </a:r>
            <a:r>
              <a:rPr lang="zh-CN" altLang="en-US" sz="2400" b="1" dirty="0">
                <a:latin typeface="黑体" panose="02010609060101010101" pitchFamily="49" charset="-122"/>
                <a:ea typeface="黑体" panose="02010609060101010101" pitchFamily="49" charset="-122"/>
              </a:rPr>
              <a:t>条件可推得最终模型仅与支持向量有关</a:t>
            </a: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也即</a:t>
            </a:r>
            <a:r>
              <a:rPr lang="en-US" altLang="zh-CN" sz="2400" b="1" dirty="0">
                <a:latin typeface="黑体" panose="02010609060101010101" pitchFamily="49" charset="-122"/>
                <a:ea typeface="黑体" panose="02010609060101010101" pitchFamily="49" charset="-122"/>
              </a:rPr>
              <a:t>hinge</a:t>
            </a:r>
            <a:r>
              <a:rPr lang="zh-CN" altLang="en-US" sz="2400" b="1" dirty="0">
                <a:latin typeface="黑体" panose="02010609060101010101" pitchFamily="49" charset="-122"/>
                <a:ea typeface="黑体" panose="02010609060101010101" pitchFamily="49" charset="-122"/>
              </a:rPr>
              <a:t>损失函数依然保持了支持向量机解的</a:t>
            </a:r>
            <a:r>
              <a:rPr lang="zh-CN" altLang="en-US" sz="2400" b="1" dirty="0">
                <a:solidFill>
                  <a:schemeClr val="tx2"/>
                </a:solidFill>
                <a:latin typeface="黑体" panose="02010609060101010101" pitchFamily="49" charset="-122"/>
                <a:ea typeface="黑体" panose="02010609060101010101" pitchFamily="49" charset="-122"/>
              </a:rPr>
              <a:t>稀疏性</a:t>
            </a:r>
            <a:r>
              <a:rPr lang="en-US" altLang="zh-CN" sz="2400" b="1" dirty="0">
                <a:latin typeface="黑体" panose="02010609060101010101" pitchFamily="49" charset="-122"/>
                <a:ea typeface="黑体" panose="02010609060101010101" pitchFamily="49" charset="-122"/>
              </a:rPr>
              <a:t>.</a:t>
            </a:r>
            <a:endParaRPr lang="zh-CN" altLang="en-US" sz="2200" b="1"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86" y="2657914"/>
            <a:ext cx="6163590" cy="1896020"/>
          </a:xfrm>
          <a:prstGeom prst="rect">
            <a:avLst/>
          </a:prstGeom>
        </p:spPr>
      </p:pic>
    </p:spTree>
    <p:extLst>
      <p:ext uri="{BB962C8B-B14F-4D97-AF65-F5344CB8AC3E}">
        <p14:creationId xmlns:p14="http://schemas.microsoft.com/office/powerpoint/2010/main" val="80289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正则化</a:t>
            </a:r>
          </a:p>
        </p:txBody>
      </p:sp>
      <p:sp>
        <p:nvSpPr>
          <p:cNvPr id="3" name="内容占位符 2"/>
          <p:cNvSpPr>
            <a:spLocks noGrp="1"/>
          </p:cNvSpPr>
          <p:nvPr>
            <p:ph idx="1"/>
          </p:nvPr>
        </p:nvSpPr>
        <p:spPr>
          <a:xfrm>
            <a:off x="260350" y="1158536"/>
            <a:ext cx="8616950" cy="5332416"/>
          </a:xfrm>
        </p:spPr>
        <p:txBody>
          <a:bodyPr>
            <a:normAutofit/>
          </a:bodyPr>
          <a:lstStyle/>
          <a:p>
            <a:r>
              <a:rPr lang="zh-CN" altLang="en-US" b="1" dirty="0">
                <a:latin typeface="黑体" panose="02010609060101010101" pitchFamily="49" charset="-122"/>
                <a:ea typeface="黑体" panose="02010609060101010101" pitchFamily="49" charset="-122"/>
              </a:rPr>
              <a:t>支持向量机学习模型的更一般形式</a:t>
            </a:r>
            <a:r>
              <a:rPr lang="en-US" altLang="zh-CN" dirty="0"/>
              <a:t/>
            </a:r>
            <a:br>
              <a:rPr lang="en-US" altLang="zh-CN" dirty="0"/>
            </a:br>
            <a:r>
              <a:rPr lang="en-US" altLang="zh-CN" dirty="0"/>
              <a:t/>
            </a:r>
            <a:br>
              <a:rPr lang="en-US" altLang="zh-CN" dirty="0"/>
            </a:br>
            <a:r>
              <a:rPr lang="en-US" altLang="zh-CN" dirty="0"/>
              <a:t/>
            </a:r>
            <a:br>
              <a:rPr lang="en-US" altLang="zh-CN" dirty="0"/>
            </a:br>
            <a:r>
              <a:rPr lang="en-US" altLang="zh-CN" dirty="0"/>
              <a:t/>
            </a:r>
            <a:br>
              <a:rPr lang="en-US" altLang="zh-CN" dirty="0"/>
            </a:br>
            <a:r>
              <a:rPr lang="en-US" altLang="zh-CN" dirty="0"/>
              <a:t/>
            </a:r>
            <a:br>
              <a:rPr lang="en-US" altLang="zh-CN" dirty="0"/>
            </a:br>
            <a:endParaRPr lang="en-US" altLang="zh-CN" dirty="0"/>
          </a:p>
          <a:p>
            <a:pPr marL="0" indent="0">
              <a:buNone/>
            </a:pPr>
            <a:endParaRPr lang="en-US" altLang="zh-CN" dirty="0"/>
          </a:p>
          <a:p>
            <a:endParaRPr lang="en-US" altLang="zh-CN" dirty="0"/>
          </a:p>
          <a:p>
            <a:r>
              <a:rPr lang="zh-CN" altLang="en-US" b="1" dirty="0">
                <a:latin typeface="黑体" panose="02010609060101010101" pitchFamily="49" charset="-122"/>
                <a:ea typeface="黑体" panose="02010609060101010101" pitchFamily="49" charset="-122"/>
              </a:rPr>
              <a:t>通过替换上面两个部分</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可以得到许多其他学习模型</a:t>
            </a:r>
            <a:endParaRPr lang="en-US" altLang="zh-CN"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对数几率回归</a:t>
            </a:r>
            <a:r>
              <a:rPr lang="en-US" altLang="zh-CN" b="1" dirty="0">
                <a:latin typeface="黑体" panose="02010609060101010101" pitchFamily="49" charset="-122"/>
                <a:ea typeface="黑体" panose="02010609060101010101" pitchFamily="49" charset="-122"/>
              </a:rPr>
              <a:t>(Logistic Regression)</a:t>
            </a:r>
          </a:p>
          <a:p>
            <a:pPr lvl="1"/>
            <a:r>
              <a:rPr lang="zh-CN" altLang="en-US" b="1" dirty="0">
                <a:latin typeface="黑体" panose="02010609060101010101" pitchFamily="49" charset="-122"/>
                <a:ea typeface="黑体" panose="02010609060101010101" pitchFamily="49" charset="-122"/>
              </a:rPr>
              <a:t>最小绝对收缩选择算子</a:t>
            </a:r>
            <a:r>
              <a:rPr lang="en-US" altLang="zh-CN" b="1" dirty="0">
                <a:latin typeface="黑体" panose="02010609060101010101" pitchFamily="49" charset="-122"/>
                <a:ea typeface="黑体" panose="02010609060101010101" pitchFamily="49" charset="-122"/>
              </a:rPr>
              <a:t>(LASSO)</a:t>
            </a:r>
          </a:p>
          <a:p>
            <a:pPr lvl="1"/>
            <a:r>
              <a:rPr lang="en-US" altLang="zh-CN" b="1" dirty="0">
                <a:latin typeface="黑体" panose="02010609060101010101" pitchFamily="49" charset="-122"/>
                <a:ea typeface="黑体" panose="02010609060101010101" pitchFamily="49" charset="-122"/>
              </a:rPr>
              <a:t>……</a:t>
            </a:r>
          </a:p>
        </p:txBody>
      </p:sp>
      <p:sp>
        <p:nvSpPr>
          <p:cNvPr id="7" name="矩形 6"/>
          <p:cNvSpPr/>
          <p:nvPr/>
        </p:nvSpPr>
        <p:spPr>
          <a:xfrm>
            <a:off x="2356835" y="2866649"/>
            <a:ext cx="2073498" cy="70788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000" b="1" dirty="0">
                <a:latin typeface="黑体" panose="02010609060101010101" pitchFamily="49" charset="-122"/>
                <a:ea typeface="黑体" panose="02010609060101010101" pitchFamily="49" charset="-122"/>
              </a:rPr>
              <a:t>结构风险</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描述模型的某些性质</a:t>
            </a:r>
          </a:p>
        </p:txBody>
      </p:sp>
      <p:sp>
        <p:nvSpPr>
          <p:cNvPr id="8" name="矩形 7"/>
          <p:cNvSpPr/>
          <p:nvPr/>
        </p:nvSpPr>
        <p:spPr>
          <a:xfrm>
            <a:off x="4935314" y="2866649"/>
            <a:ext cx="2785239" cy="70788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000" b="1" dirty="0">
                <a:latin typeface="黑体" panose="02010609060101010101" pitchFamily="49" charset="-122"/>
                <a:ea typeface="黑体" panose="02010609060101010101" pitchFamily="49" charset="-122"/>
              </a:rPr>
              <a:t>经验风险</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描述模型与训练数据的契合程度</a:t>
            </a:r>
          </a:p>
        </p:txBody>
      </p:sp>
      <p:sp>
        <p:nvSpPr>
          <p:cNvPr id="4" name="下箭头 3"/>
          <p:cNvSpPr/>
          <p:nvPr/>
        </p:nvSpPr>
        <p:spPr>
          <a:xfrm rot="10800000">
            <a:off x="3903262" y="2453984"/>
            <a:ext cx="286603" cy="2320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0800000">
            <a:off x="5558474" y="2453984"/>
            <a:ext cx="286603" cy="2320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720" y="1728242"/>
            <a:ext cx="3158002" cy="719390"/>
          </a:xfrm>
          <a:prstGeom prst="rect">
            <a:avLst/>
          </a:prstGeom>
        </p:spPr>
      </p:pic>
    </p:spTree>
    <p:extLst>
      <p:ext uri="{BB962C8B-B14F-4D97-AF65-F5344CB8AC3E}">
        <p14:creationId xmlns:p14="http://schemas.microsoft.com/office/powerpoint/2010/main" val="84521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间隔与支持向量</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对偶问题</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核函数</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软间隔与正则化</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b="1" dirty="0">
                <a:latin typeface="黑体" panose="02010609060101010101" pitchFamily="49" charset="-122"/>
                <a:ea typeface="黑体" panose="02010609060101010101" pitchFamily="49" charset="-122"/>
              </a:rPr>
              <a:t>支持向量回归</a:t>
            </a:r>
            <a:endParaRPr lang="en-US" altLang="zh-CN" b="1" dirty="0">
              <a:latin typeface="黑体" panose="02010609060101010101" pitchFamily="49" charset="-122"/>
              <a:ea typeface="黑体" panose="02010609060101010101" pitchFamily="49" charset="-122"/>
            </a:endParaRPr>
          </a:p>
          <a:p>
            <a:endParaRPr lang="en-US" altLang="zh-CN" dirty="0">
              <a:solidFill>
                <a:schemeClr val="bg1">
                  <a:lumMod val="85000"/>
                </a:schemeClr>
              </a:solidFill>
            </a:endParaRPr>
          </a:p>
          <a:p>
            <a:r>
              <a:rPr lang="zh-CN" altLang="en-US" dirty="0">
                <a:solidFill>
                  <a:schemeClr val="bg1">
                    <a:lumMod val="85000"/>
                  </a:schemeClr>
                </a:solidFill>
              </a:rPr>
              <a:t>核方法</a:t>
            </a:r>
          </a:p>
        </p:txBody>
      </p:sp>
    </p:spTree>
    <p:extLst>
      <p:ext uri="{BB962C8B-B14F-4D97-AF65-F5344CB8AC3E}">
        <p14:creationId xmlns:p14="http://schemas.microsoft.com/office/powerpoint/2010/main" val="1047178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支持向量回归</a:t>
            </a:r>
          </a:p>
        </p:txBody>
      </p:sp>
      <p:sp>
        <p:nvSpPr>
          <p:cNvPr id="3" name="内容占位符 2"/>
          <p:cNvSpPr>
            <a:spLocks noGrp="1"/>
          </p:cNvSpPr>
          <p:nvPr>
            <p:ph idx="1"/>
          </p:nvPr>
        </p:nvSpPr>
        <p:spPr/>
        <p:txBody>
          <a:bodyPr/>
          <a:lstStyle/>
          <a:p>
            <a:pPr marL="0" indent="0">
              <a:buNone/>
            </a:pPr>
            <a:r>
              <a:rPr lang="zh-CN" altLang="en-US" b="1" dirty="0">
                <a:latin typeface="黑体" panose="02010609060101010101" pitchFamily="49" charset="-122"/>
                <a:ea typeface="黑体" panose="02010609060101010101" pitchFamily="49" charset="-122"/>
              </a:rPr>
              <a:t>特点</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允许模型输出和实际输出间存在    的偏差</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cxnSp>
        <p:nvCxnSpPr>
          <p:cNvPr id="36" name="直接箭头连接符 35"/>
          <p:cNvCxnSpPr/>
          <p:nvPr/>
        </p:nvCxnSpPr>
        <p:spPr>
          <a:xfrm flipH="1" flipV="1">
            <a:off x="2229524" y="2287375"/>
            <a:ext cx="0" cy="3255783"/>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2218934" y="5543236"/>
            <a:ext cx="3907003"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1983921" y="5437905"/>
            <a:ext cx="354568" cy="397641"/>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aphicFrame>
        <p:nvGraphicFramePr>
          <p:cNvPr id="39" name="对象 38"/>
          <p:cNvGraphicFramePr>
            <a:graphicFrameLocks noChangeAspect="1"/>
          </p:cNvGraphicFramePr>
          <p:nvPr/>
        </p:nvGraphicFramePr>
        <p:xfrm>
          <a:off x="5588101" y="5626939"/>
          <a:ext cx="180492" cy="274836"/>
        </p:xfrm>
        <a:graphic>
          <a:graphicData uri="http://schemas.openxmlformats.org/presentationml/2006/ole">
            <mc:AlternateContent xmlns:mc="http://schemas.openxmlformats.org/markup-compatibility/2006">
              <mc:Choice xmlns:v="urn:schemas-microsoft-com:vml" Requires="v">
                <p:oleObj spid="_x0000_s24618" name="Formula" r:id="rId3" imgW="86400" imgH="129600" progId="Equation.Ribbit">
                  <p:embed/>
                </p:oleObj>
              </mc:Choice>
              <mc:Fallback>
                <p:oleObj name="Formula" r:id="rId3" imgW="86400" imgH="129600" progId="Equation.Ribbit">
                  <p:embed/>
                  <p:pic>
                    <p:nvPicPr>
                      <p:cNvPr id="0" name=""/>
                      <p:cNvPicPr/>
                      <p:nvPr/>
                    </p:nvPicPr>
                    <p:blipFill>
                      <a:blip r:embed="rId4"/>
                      <a:stretch>
                        <a:fillRect/>
                      </a:stretch>
                    </p:blipFill>
                    <p:spPr>
                      <a:xfrm>
                        <a:off x="5588101" y="5626939"/>
                        <a:ext cx="180492" cy="274836"/>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1939746" y="2544264"/>
          <a:ext cx="147675" cy="242020"/>
        </p:xfrm>
        <a:graphic>
          <a:graphicData uri="http://schemas.openxmlformats.org/presentationml/2006/ole">
            <mc:AlternateContent xmlns:mc="http://schemas.openxmlformats.org/markup-compatibility/2006">
              <mc:Choice xmlns:v="urn:schemas-microsoft-com:vml" Requires="v">
                <p:oleObj spid="_x0000_s24619" name="Formula" r:id="rId5" imgW="81360" imgH="131040" progId="Equation.Ribbit">
                  <p:embed/>
                </p:oleObj>
              </mc:Choice>
              <mc:Fallback>
                <p:oleObj name="Formula" r:id="rId5" imgW="81360" imgH="131040" progId="Equation.Ribbit">
                  <p:embed/>
                  <p:pic>
                    <p:nvPicPr>
                      <p:cNvPr id="0" name=""/>
                      <p:cNvPicPr/>
                      <p:nvPr/>
                    </p:nvPicPr>
                    <p:blipFill>
                      <a:blip r:embed="rId6"/>
                      <a:stretch>
                        <a:fillRect/>
                      </a:stretch>
                    </p:blipFill>
                    <p:spPr>
                      <a:xfrm>
                        <a:off x="1939746" y="2544264"/>
                        <a:ext cx="147675" cy="242020"/>
                      </a:xfrm>
                      <a:prstGeom prst="rect">
                        <a:avLst/>
                      </a:prstGeom>
                    </p:spPr>
                  </p:pic>
                </p:oleObj>
              </mc:Fallback>
            </mc:AlternateContent>
          </a:graphicData>
        </a:graphic>
      </p:graphicFrame>
      <p:sp>
        <p:nvSpPr>
          <p:cNvPr id="41" name="椭圆 40"/>
          <p:cNvSpPr>
            <a:spLocks noChangeAspect="1"/>
          </p:cNvSpPr>
          <p:nvPr/>
        </p:nvSpPr>
        <p:spPr>
          <a:xfrm>
            <a:off x="3708339" y="4861485"/>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4315449" y="4270793"/>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对象 42"/>
          <p:cNvGraphicFramePr>
            <a:graphicFrameLocks noChangeAspect="1"/>
          </p:cNvGraphicFramePr>
          <p:nvPr>
            <p:extLst>
              <p:ext uri="{D42A27DB-BD31-4B8C-83A1-F6EECF244321}">
                <p14:modId xmlns:p14="http://schemas.microsoft.com/office/powerpoint/2010/main" val="1708493070"/>
              </p:ext>
            </p:extLst>
          </p:nvPr>
        </p:nvGraphicFramePr>
        <p:xfrm>
          <a:off x="5682534" y="3994241"/>
          <a:ext cx="902461" cy="291244"/>
        </p:xfrm>
        <a:graphic>
          <a:graphicData uri="http://schemas.openxmlformats.org/presentationml/2006/ole">
            <mc:AlternateContent xmlns:mc="http://schemas.openxmlformats.org/markup-compatibility/2006">
              <mc:Choice xmlns:v="urn:schemas-microsoft-com:vml" Requires="v">
                <p:oleObj spid="_x0000_s24620" name="Formula" r:id="rId7" imgW="552600" imgH="177840" progId="Equation.Ribbit">
                  <p:embed/>
                </p:oleObj>
              </mc:Choice>
              <mc:Fallback>
                <p:oleObj name="Formula" r:id="rId7" imgW="552600" imgH="177840" progId="Equation.Ribbit">
                  <p:embed/>
                  <p:pic>
                    <p:nvPicPr>
                      <p:cNvPr id="0" name=""/>
                      <p:cNvPicPr/>
                      <p:nvPr/>
                    </p:nvPicPr>
                    <p:blipFill>
                      <a:blip r:embed="rId8"/>
                      <a:stretch>
                        <a:fillRect/>
                      </a:stretch>
                    </p:blipFill>
                    <p:spPr>
                      <a:xfrm>
                        <a:off x="5682534" y="3994241"/>
                        <a:ext cx="902461" cy="291244"/>
                      </a:xfrm>
                      <a:prstGeom prst="rect">
                        <a:avLst/>
                      </a:prstGeom>
                    </p:spPr>
                  </p:pic>
                </p:oleObj>
              </mc:Fallback>
            </mc:AlternateContent>
          </a:graphicData>
        </a:graphic>
      </p:graphicFrame>
      <p:graphicFrame>
        <p:nvGraphicFramePr>
          <p:cNvPr id="44" name="对象 43"/>
          <p:cNvGraphicFramePr>
            <a:graphicFrameLocks noChangeAspect="1"/>
          </p:cNvGraphicFramePr>
          <p:nvPr/>
        </p:nvGraphicFramePr>
        <p:xfrm>
          <a:off x="4068276" y="2544264"/>
          <a:ext cx="869644" cy="291244"/>
        </p:xfrm>
        <a:graphic>
          <a:graphicData uri="http://schemas.openxmlformats.org/presentationml/2006/ole">
            <mc:AlternateContent xmlns:mc="http://schemas.openxmlformats.org/markup-compatibility/2006">
              <mc:Choice xmlns:v="urn:schemas-microsoft-com:vml" Requires="v">
                <p:oleObj spid="_x0000_s24621" name="Formula" r:id="rId9" imgW="533520" imgH="177840" progId="Equation.Ribbit">
                  <p:embed/>
                </p:oleObj>
              </mc:Choice>
              <mc:Fallback>
                <p:oleObj name="Formula" r:id="rId9" imgW="533520" imgH="177840" progId="Equation.Ribbit">
                  <p:embed/>
                  <p:pic>
                    <p:nvPicPr>
                      <p:cNvPr id="0" name=""/>
                      <p:cNvPicPr/>
                      <p:nvPr/>
                    </p:nvPicPr>
                    <p:blipFill>
                      <a:blip r:embed="rId10"/>
                      <a:stretch>
                        <a:fillRect/>
                      </a:stretch>
                    </p:blipFill>
                    <p:spPr>
                      <a:xfrm>
                        <a:off x="4068276" y="2544264"/>
                        <a:ext cx="869644" cy="291244"/>
                      </a:xfrm>
                      <a:prstGeom prst="rect">
                        <a:avLst/>
                      </a:prstGeom>
                    </p:spPr>
                  </p:pic>
                </p:oleObj>
              </mc:Fallback>
            </mc:AlternateContent>
          </a:graphicData>
        </a:graphic>
      </p:graphicFrame>
      <p:graphicFrame>
        <p:nvGraphicFramePr>
          <p:cNvPr id="45" name="对象 44"/>
          <p:cNvGraphicFramePr>
            <a:graphicFrameLocks noChangeAspect="1"/>
          </p:cNvGraphicFramePr>
          <p:nvPr/>
        </p:nvGraphicFramePr>
        <p:xfrm>
          <a:off x="5441950" y="2724150"/>
          <a:ext cx="1755775" cy="322263"/>
        </p:xfrm>
        <a:graphic>
          <a:graphicData uri="http://schemas.openxmlformats.org/presentationml/2006/ole">
            <mc:AlternateContent xmlns:mc="http://schemas.openxmlformats.org/markup-compatibility/2006">
              <mc:Choice xmlns:v="urn:schemas-microsoft-com:vml" Requires="v">
                <p:oleObj spid="_x0000_s24622" name="Formula" r:id="rId11" imgW="1076040" imgH="196920" progId="Equation.Ribbit">
                  <p:embed/>
                </p:oleObj>
              </mc:Choice>
              <mc:Fallback>
                <p:oleObj name="Formula" r:id="rId11" imgW="1076040" imgH="196920" progId="Equation.Ribbit">
                  <p:embed/>
                  <p:pic>
                    <p:nvPicPr>
                      <p:cNvPr id="0" name=""/>
                      <p:cNvPicPr/>
                      <p:nvPr/>
                    </p:nvPicPr>
                    <p:blipFill>
                      <a:blip r:embed="rId12"/>
                      <a:stretch>
                        <a:fillRect/>
                      </a:stretch>
                    </p:blipFill>
                    <p:spPr>
                      <a:xfrm>
                        <a:off x="5441950" y="2724150"/>
                        <a:ext cx="1755775" cy="322263"/>
                      </a:xfrm>
                      <a:prstGeom prst="rect">
                        <a:avLst/>
                      </a:prstGeom>
                    </p:spPr>
                  </p:pic>
                </p:oleObj>
              </mc:Fallback>
            </mc:AlternateContent>
          </a:graphicData>
        </a:graphic>
      </p:graphicFrame>
      <p:sp>
        <p:nvSpPr>
          <p:cNvPr id="46" name="任意多边形 45"/>
          <p:cNvSpPr/>
          <p:nvPr/>
        </p:nvSpPr>
        <p:spPr>
          <a:xfrm>
            <a:off x="4698728" y="2815742"/>
            <a:ext cx="239973" cy="479937"/>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5051832" y="3833868"/>
            <a:ext cx="484047" cy="320746"/>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flipV="1">
            <a:off x="5552166" y="3039249"/>
            <a:ext cx="688989" cy="303368"/>
          </a:xfrm>
          <a:custGeom>
            <a:avLst/>
            <a:gdLst>
              <a:gd name="connsiteX0" fmla="*/ 368300 w 368300"/>
              <a:gd name="connsiteY0" fmla="*/ 228600 h 241300"/>
              <a:gd name="connsiteX1" fmla="*/ 209550 w 368300"/>
              <a:gd name="connsiteY1" fmla="*/ 215900 h 241300"/>
              <a:gd name="connsiteX2" fmla="*/ 0 w 368300"/>
              <a:gd name="connsiteY2" fmla="*/ 0 h 241300"/>
              <a:gd name="connsiteX0" fmla="*/ 349250 w 349250"/>
              <a:gd name="connsiteY0" fmla="*/ 247650 h 254239"/>
              <a:gd name="connsiteX1" fmla="*/ 209550 w 349250"/>
              <a:gd name="connsiteY1" fmla="*/ 215900 h 254239"/>
              <a:gd name="connsiteX2" fmla="*/ 0 w 349250"/>
              <a:gd name="connsiteY2" fmla="*/ 0 h 254239"/>
              <a:gd name="connsiteX0" fmla="*/ 374650 w 374650"/>
              <a:gd name="connsiteY0" fmla="*/ 254000 h 259411"/>
              <a:gd name="connsiteX1" fmla="*/ 209550 w 374650"/>
              <a:gd name="connsiteY1" fmla="*/ 215900 h 259411"/>
              <a:gd name="connsiteX2" fmla="*/ 0 w 374650"/>
              <a:gd name="connsiteY2" fmla="*/ 0 h 259411"/>
              <a:gd name="connsiteX0" fmla="*/ 374650 w 374650"/>
              <a:gd name="connsiteY0" fmla="*/ 254000 h 254671"/>
              <a:gd name="connsiteX1" fmla="*/ 209550 w 374650"/>
              <a:gd name="connsiteY1" fmla="*/ 215900 h 254671"/>
              <a:gd name="connsiteX2" fmla="*/ 0 w 374650"/>
              <a:gd name="connsiteY2" fmla="*/ 0 h 254671"/>
              <a:gd name="connsiteX0" fmla="*/ 374650 w 374650"/>
              <a:gd name="connsiteY0" fmla="*/ 254000 h 254033"/>
              <a:gd name="connsiteX1" fmla="*/ 175891 w 374650"/>
              <a:gd name="connsiteY1" fmla="*/ 165412 h 254033"/>
              <a:gd name="connsiteX2" fmla="*/ 0 w 374650"/>
              <a:gd name="connsiteY2" fmla="*/ 0 h 254033"/>
              <a:gd name="connsiteX0" fmla="*/ 374650 w 374650"/>
              <a:gd name="connsiteY0" fmla="*/ 242781 h 242822"/>
              <a:gd name="connsiteX1" fmla="*/ 175891 w 374650"/>
              <a:gd name="connsiteY1" fmla="*/ 165412 h 242822"/>
              <a:gd name="connsiteX2" fmla="*/ 0 w 374650"/>
              <a:gd name="connsiteY2" fmla="*/ 0 h 242822"/>
              <a:gd name="connsiteX0" fmla="*/ 374650 w 374650"/>
              <a:gd name="connsiteY0" fmla="*/ 242781 h 243284"/>
              <a:gd name="connsiteX1" fmla="*/ 198330 w 374650"/>
              <a:gd name="connsiteY1" fmla="*/ 204681 h 243284"/>
              <a:gd name="connsiteX2" fmla="*/ 0 w 374650"/>
              <a:gd name="connsiteY2" fmla="*/ 0 h 243284"/>
              <a:gd name="connsiteX0" fmla="*/ 374650 w 849817"/>
              <a:gd name="connsiteY0" fmla="*/ 242781 h 242793"/>
              <a:gd name="connsiteX1" fmla="*/ 845203 w 849817"/>
              <a:gd name="connsiteY1" fmla="*/ 71648 h 242793"/>
              <a:gd name="connsiteX2" fmla="*/ 0 w 849817"/>
              <a:gd name="connsiteY2" fmla="*/ 0 h 242793"/>
              <a:gd name="connsiteX0" fmla="*/ 1403357 w 1403357"/>
              <a:gd name="connsiteY0" fmla="*/ 141315 h 141366"/>
              <a:gd name="connsiteX1" fmla="*/ 845203 w 1403357"/>
              <a:gd name="connsiteY1" fmla="*/ 71648 h 141366"/>
              <a:gd name="connsiteX2" fmla="*/ 0 w 1403357"/>
              <a:gd name="connsiteY2" fmla="*/ 0 h 141366"/>
              <a:gd name="connsiteX0" fmla="*/ 1403357 w 1403357"/>
              <a:gd name="connsiteY0" fmla="*/ 141315 h 141315"/>
              <a:gd name="connsiteX1" fmla="*/ 845203 w 1403357"/>
              <a:gd name="connsiteY1" fmla="*/ 71648 h 141315"/>
              <a:gd name="connsiteX2" fmla="*/ 0 w 1403357"/>
              <a:gd name="connsiteY2" fmla="*/ 0 h 141315"/>
              <a:gd name="connsiteX0" fmla="*/ 1403357 w 1403357"/>
              <a:gd name="connsiteY0" fmla="*/ 141315 h 141315"/>
              <a:gd name="connsiteX1" fmla="*/ 845203 w 1403357"/>
              <a:gd name="connsiteY1" fmla="*/ 71648 h 141315"/>
              <a:gd name="connsiteX2" fmla="*/ 0 w 1403357"/>
              <a:gd name="connsiteY2" fmla="*/ 0 h 141315"/>
              <a:gd name="connsiteX0" fmla="*/ 1403357 w 1403357"/>
              <a:gd name="connsiteY0" fmla="*/ 141315 h 141315"/>
              <a:gd name="connsiteX1" fmla="*/ 845203 w 1403357"/>
              <a:gd name="connsiteY1" fmla="*/ 71648 h 141315"/>
              <a:gd name="connsiteX2" fmla="*/ 0 w 1403357"/>
              <a:gd name="connsiteY2" fmla="*/ 0 h 141315"/>
              <a:gd name="connsiteX0" fmla="*/ 1403357 w 1403357"/>
              <a:gd name="connsiteY0" fmla="*/ 141315 h 141315"/>
              <a:gd name="connsiteX1" fmla="*/ 957507 w 1403357"/>
              <a:gd name="connsiteY1" fmla="*/ 31062 h 141315"/>
              <a:gd name="connsiteX2" fmla="*/ 0 w 1403357"/>
              <a:gd name="connsiteY2" fmla="*/ 0 h 141315"/>
              <a:gd name="connsiteX0" fmla="*/ 1403357 w 1403357"/>
              <a:gd name="connsiteY0" fmla="*/ 141315 h 141315"/>
              <a:gd name="connsiteX1" fmla="*/ 957507 w 1403357"/>
              <a:gd name="connsiteY1" fmla="*/ 31062 h 141315"/>
              <a:gd name="connsiteX2" fmla="*/ 0 w 1403357"/>
              <a:gd name="connsiteY2" fmla="*/ 0 h 141315"/>
              <a:gd name="connsiteX0" fmla="*/ 1403357 w 1403357"/>
              <a:gd name="connsiteY0" fmla="*/ 141542 h 141542"/>
              <a:gd name="connsiteX1" fmla="*/ 957507 w 1403357"/>
              <a:gd name="connsiteY1" fmla="*/ 31289 h 141542"/>
              <a:gd name="connsiteX2" fmla="*/ 0 w 1403357"/>
              <a:gd name="connsiteY2" fmla="*/ 227 h 141542"/>
              <a:gd name="connsiteX0" fmla="*/ 1160780 w 1160780"/>
              <a:gd name="connsiteY0" fmla="*/ 166259 h 166259"/>
              <a:gd name="connsiteX1" fmla="*/ 714930 w 1160780"/>
              <a:gd name="connsiteY1" fmla="*/ 56006 h 166259"/>
              <a:gd name="connsiteX2" fmla="*/ 0 w 1160780"/>
              <a:gd name="connsiteY2" fmla="*/ 142 h 166259"/>
              <a:gd name="connsiteX0" fmla="*/ 1160780 w 1160780"/>
              <a:gd name="connsiteY0" fmla="*/ 166519 h 166519"/>
              <a:gd name="connsiteX1" fmla="*/ 759852 w 1160780"/>
              <a:gd name="connsiteY1" fmla="*/ 13425 h 166519"/>
              <a:gd name="connsiteX2" fmla="*/ 0 w 1160780"/>
              <a:gd name="connsiteY2" fmla="*/ 402 h 166519"/>
              <a:gd name="connsiteX0" fmla="*/ 1160780 w 1160780"/>
              <a:gd name="connsiteY0" fmla="*/ 166519 h 166519"/>
              <a:gd name="connsiteX1" fmla="*/ 759852 w 1160780"/>
              <a:gd name="connsiteY1" fmla="*/ 13425 h 166519"/>
              <a:gd name="connsiteX2" fmla="*/ 0 w 1160780"/>
              <a:gd name="connsiteY2" fmla="*/ 402 h 166519"/>
              <a:gd name="connsiteX0" fmla="*/ 1160780 w 1160780"/>
              <a:gd name="connsiteY0" fmla="*/ 166755 h 166755"/>
              <a:gd name="connsiteX1" fmla="*/ 759852 w 1160780"/>
              <a:gd name="connsiteY1" fmla="*/ 13661 h 166755"/>
              <a:gd name="connsiteX2" fmla="*/ 0 w 1160780"/>
              <a:gd name="connsiteY2" fmla="*/ 638 h 166755"/>
              <a:gd name="connsiteX0" fmla="*/ 1160780 w 1160780"/>
              <a:gd name="connsiteY0" fmla="*/ 166755 h 166755"/>
              <a:gd name="connsiteX1" fmla="*/ 696962 w 1160780"/>
              <a:gd name="connsiteY1" fmla="*/ 13661 h 166755"/>
              <a:gd name="connsiteX2" fmla="*/ 0 w 1160780"/>
              <a:gd name="connsiteY2" fmla="*/ 638 h 166755"/>
            </a:gdLst>
            <a:ahLst/>
            <a:cxnLst>
              <a:cxn ang="0">
                <a:pos x="connsiteX0" y="connsiteY0"/>
              </a:cxn>
              <a:cxn ang="0">
                <a:pos x="connsiteX1" y="connsiteY1"/>
              </a:cxn>
              <a:cxn ang="0">
                <a:pos x="connsiteX2" y="connsiteY2"/>
              </a:cxn>
            </a:cxnLst>
            <a:rect l="l" t="t" r="r" b="b"/>
            <a:pathLst>
              <a:path w="1160780" h="166755">
                <a:moveTo>
                  <a:pt x="1160780" y="166755"/>
                </a:moveTo>
                <a:cubicBezTo>
                  <a:pt x="1091892" y="55495"/>
                  <a:pt x="988505" y="24812"/>
                  <a:pt x="696962" y="13661"/>
                </a:cubicBezTo>
                <a:cubicBezTo>
                  <a:pt x="445849" y="9275"/>
                  <a:pt x="195372" y="-2909"/>
                  <a:pt x="0" y="638"/>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rot="19928571">
            <a:off x="2509891" y="4054606"/>
            <a:ext cx="3209324" cy="112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9928571">
            <a:off x="2500851" y="3796841"/>
            <a:ext cx="3218324" cy="1361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9928571">
            <a:off x="2500851" y="4314176"/>
            <a:ext cx="3218324" cy="1361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椭圆 51"/>
          <p:cNvSpPr>
            <a:spLocks noChangeAspect="1"/>
          </p:cNvSpPr>
          <p:nvPr/>
        </p:nvSpPr>
        <p:spPr>
          <a:xfrm>
            <a:off x="2852054" y="4084848"/>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3334511" y="343211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4032900" y="3443602"/>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3242549" y="4270793"/>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3638571" y="4097408"/>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4385217" y="3877860"/>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3568804" y="3768361"/>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4626118" y="3325872"/>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2933992" y="4887423"/>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3799464" y="4577470"/>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5051832" y="288327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4837988" y="4120343"/>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5313045" y="376911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4626118" y="3596352"/>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2687102" y="3061120"/>
            <a:ext cx="2845213" cy="2008353"/>
          </a:xfrm>
          <a:custGeom>
            <a:avLst/>
            <a:gdLst>
              <a:gd name="connsiteX0" fmla="*/ 0 w 2202180"/>
              <a:gd name="connsiteY0" fmla="*/ 1143000 h 1554480"/>
              <a:gd name="connsiteX1" fmla="*/ 7620 w 2202180"/>
              <a:gd name="connsiteY1" fmla="*/ 1554480 h 1554480"/>
              <a:gd name="connsiteX2" fmla="*/ 2202180 w 2202180"/>
              <a:gd name="connsiteY2" fmla="*/ 403860 h 1554480"/>
              <a:gd name="connsiteX3" fmla="*/ 2194560 w 2202180"/>
              <a:gd name="connsiteY3" fmla="*/ 0 h 1554480"/>
              <a:gd name="connsiteX4" fmla="*/ 0 w 2202180"/>
              <a:gd name="connsiteY4" fmla="*/ 114300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180" h="1554480">
                <a:moveTo>
                  <a:pt x="0" y="1143000"/>
                </a:moveTo>
                <a:lnTo>
                  <a:pt x="7620" y="1554480"/>
                </a:lnTo>
                <a:lnTo>
                  <a:pt x="2202180" y="403860"/>
                </a:lnTo>
                <a:lnTo>
                  <a:pt x="2194560" y="0"/>
                </a:lnTo>
                <a:lnTo>
                  <a:pt x="0" y="1143000"/>
                </a:lnTo>
                <a:close/>
              </a:path>
            </a:pathLst>
          </a:cu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5" name="对象 94"/>
          <p:cNvGraphicFramePr>
            <a:graphicFrameLocks noChangeAspect="1"/>
          </p:cNvGraphicFramePr>
          <p:nvPr>
            <p:extLst>
              <p:ext uri="{D42A27DB-BD31-4B8C-83A1-F6EECF244321}">
                <p14:modId xmlns:p14="http://schemas.microsoft.com/office/powerpoint/2010/main" val="3097318049"/>
              </p:ext>
            </p:extLst>
          </p:nvPr>
        </p:nvGraphicFramePr>
        <p:xfrm>
          <a:off x="5237357" y="1224996"/>
          <a:ext cx="290912" cy="324000"/>
        </p:xfrm>
        <a:graphic>
          <a:graphicData uri="http://schemas.openxmlformats.org/presentationml/2006/ole">
            <mc:AlternateContent xmlns:mc="http://schemas.openxmlformats.org/markup-compatibility/2006">
              <mc:Choice xmlns:v="urn:schemas-microsoft-com:vml" Requires="v">
                <p:oleObj spid="_x0000_s24623" name="Formula" r:id="rId13" imgW="138600" imgH="153720" progId="Equation.Ribbit">
                  <p:embed/>
                </p:oleObj>
              </mc:Choice>
              <mc:Fallback>
                <p:oleObj name="Formula" r:id="rId13" imgW="138600" imgH="153720" progId="Equation.Ribbit">
                  <p:embed/>
                  <p:pic>
                    <p:nvPicPr>
                      <p:cNvPr id="0" name=""/>
                      <p:cNvPicPr/>
                      <p:nvPr/>
                    </p:nvPicPr>
                    <p:blipFill>
                      <a:blip r:embed="rId14"/>
                      <a:stretch>
                        <a:fillRect/>
                      </a:stretch>
                    </p:blipFill>
                    <p:spPr>
                      <a:xfrm>
                        <a:off x="5237357" y="1224996"/>
                        <a:ext cx="290912" cy="324000"/>
                      </a:xfrm>
                      <a:prstGeom prst="rect">
                        <a:avLst/>
                      </a:prstGeom>
                    </p:spPr>
                  </p:pic>
                </p:oleObj>
              </mc:Fallback>
            </mc:AlternateContent>
          </a:graphicData>
        </a:graphic>
      </p:graphicFrame>
      <p:sp>
        <p:nvSpPr>
          <p:cNvPr id="67" name="内容占位符 3"/>
          <p:cNvSpPr txBox="1">
            <a:spLocks/>
          </p:cNvSpPr>
          <p:nvPr/>
        </p:nvSpPr>
        <p:spPr>
          <a:xfrm>
            <a:off x="1643703" y="4623358"/>
            <a:ext cx="1027380"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黑体" panose="02010609060101010101" pitchFamily="49" charset="-122"/>
                <a:ea typeface="黑体" panose="02010609060101010101" pitchFamily="49" charset="-122"/>
              </a:rPr>
              <a:t>间隔带</a:t>
            </a:r>
          </a:p>
        </p:txBody>
      </p:sp>
      <p:graphicFrame>
        <p:nvGraphicFramePr>
          <p:cNvPr id="68" name="对象 67"/>
          <p:cNvGraphicFramePr>
            <a:graphicFrameLocks noChangeAspect="1"/>
          </p:cNvGraphicFramePr>
          <p:nvPr>
            <p:extLst>
              <p:ext uri="{D42A27DB-BD31-4B8C-83A1-F6EECF244321}">
                <p14:modId xmlns:p14="http://schemas.microsoft.com/office/powerpoint/2010/main" val="614992534"/>
              </p:ext>
            </p:extLst>
          </p:nvPr>
        </p:nvGraphicFramePr>
        <p:xfrm>
          <a:off x="1346259" y="4686925"/>
          <a:ext cx="290912" cy="324000"/>
        </p:xfrm>
        <a:graphic>
          <a:graphicData uri="http://schemas.openxmlformats.org/presentationml/2006/ole">
            <mc:AlternateContent xmlns:mc="http://schemas.openxmlformats.org/markup-compatibility/2006">
              <mc:Choice xmlns:v="urn:schemas-microsoft-com:vml" Requires="v">
                <p:oleObj spid="_x0000_s24624" name="Formula" r:id="rId15" imgW="138600" imgH="153720" progId="Equation.Ribbit">
                  <p:embed/>
                </p:oleObj>
              </mc:Choice>
              <mc:Fallback>
                <p:oleObj name="Formula" r:id="rId15" imgW="138600" imgH="153720" progId="Equation.Ribbit">
                  <p:embed/>
                  <p:pic>
                    <p:nvPicPr>
                      <p:cNvPr id="0" name=""/>
                      <p:cNvPicPr/>
                      <p:nvPr/>
                    </p:nvPicPr>
                    <p:blipFill>
                      <a:blip r:embed="rId14"/>
                      <a:stretch>
                        <a:fillRect/>
                      </a:stretch>
                    </p:blipFill>
                    <p:spPr>
                      <a:xfrm>
                        <a:off x="1346259" y="4686925"/>
                        <a:ext cx="290912" cy="324000"/>
                      </a:xfrm>
                      <a:prstGeom prst="rect">
                        <a:avLst/>
                      </a:prstGeom>
                    </p:spPr>
                  </p:pic>
                </p:oleObj>
              </mc:Fallback>
            </mc:AlternateContent>
          </a:graphicData>
        </a:graphic>
      </p:graphicFrame>
    </p:spTree>
    <p:extLst>
      <p:ext uri="{BB962C8B-B14F-4D97-AF65-F5344CB8AC3E}">
        <p14:creationId xmlns:p14="http://schemas.microsoft.com/office/powerpoint/2010/main" val="98602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66" grpId="0" animBg="1"/>
      <p:bldP spid="6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7C1E3-ABCE-49A8-BF8E-5CE35A035D17}"/>
              </a:ext>
            </a:extLst>
          </p:cNvPr>
          <p:cNvSpPr>
            <a:spLocks noGrp="1"/>
          </p:cNvSpPr>
          <p:nvPr>
            <p:ph type="title"/>
          </p:nvPr>
        </p:nvSpPr>
        <p:spPr/>
        <p:txBody>
          <a:bodyPr/>
          <a:lstStyle/>
          <a:p>
            <a:r>
              <a:rPr kumimoji="0" lang="zh-CN" altLang="en-US"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支持向量回归</a:t>
            </a:r>
            <a:r>
              <a:rPr kumimoji="0" lang="en-US" altLang="zh-CN"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j-cs"/>
              </a:rPr>
              <a:t>(SVR)</a:t>
            </a:r>
            <a:endParaRPr lang="zh-CN" altLang="en-US" dirty="0"/>
          </a:p>
        </p:txBody>
      </p:sp>
      <p:pic>
        <p:nvPicPr>
          <p:cNvPr id="7" name="内容占位符 6">
            <a:extLst>
              <a:ext uri="{FF2B5EF4-FFF2-40B4-BE49-F238E27FC236}">
                <a16:creationId xmlns:a16="http://schemas.microsoft.com/office/drawing/2014/main" id="{1E239E2C-DDA9-45C7-A19D-0DC4E0FBF20B}"/>
              </a:ext>
            </a:extLst>
          </p:cNvPr>
          <p:cNvPicPr>
            <a:picLocks noGrp="1" noChangeAspect="1"/>
          </p:cNvPicPr>
          <p:nvPr>
            <p:ph idx="1"/>
          </p:nvPr>
        </p:nvPicPr>
        <p:blipFill>
          <a:blip r:embed="rId3"/>
          <a:stretch>
            <a:fillRect/>
          </a:stretch>
        </p:blipFill>
        <p:spPr>
          <a:xfrm>
            <a:off x="114265" y="1897914"/>
            <a:ext cx="9029735" cy="3324536"/>
          </a:xfrm>
          <a:prstGeom prst="rect">
            <a:avLst/>
          </a:prstGeom>
        </p:spPr>
      </p:pic>
      <p:sp>
        <p:nvSpPr>
          <p:cNvPr id="9" name="文本框 8">
            <a:extLst>
              <a:ext uri="{FF2B5EF4-FFF2-40B4-BE49-F238E27FC236}">
                <a16:creationId xmlns:a16="http://schemas.microsoft.com/office/drawing/2014/main" id="{2BC76B4A-539F-4378-B232-9CC833B9EB5F}"/>
              </a:ext>
            </a:extLst>
          </p:cNvPr>
          <p:cNvSpPr txBox="1"/>
          <p:nvPr/>
        </p:nvSpPr>
        <p:spPr>
          <a:xfrm>
            <a:off x="260350" y="1008460"/>
            <a:ext cx="8487724" cy="3970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落入中间    间隔带的样本不计算损失</a:t>
            </a:r>
            <a:r>
              <a:rPr kumimoji="0" lang="en-US" altLang="zh-CN" sz="2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从而使得模型获得稀疏性</a:t>
            </a:r>
            <a:r>
              <a:rPr kumimoji="0" lang="en-US" altLang="zh-CN" sz="2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zh-CN" altLang="en-US" sz="2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aphicFrame>
        <p:nvGraphicFramePr>
          <p:cNvPr id="11" name="对象 10">
            <a:extLst>
              <a:ext uri="{FF2B5EF4-FFF2-40B4-BE49-F238E27FC236}">
                <a16:creationId xmlns:a16="http://schemas.microsoft.com/office/drawing/2014/main" id="{BF6E6915-FF9C-48F9-A20C-D0972571706E}"/>
              </a:ext>
            </a:extLst>
          </p:cNvPr>
          <p:cNvGraphicFramePr>
            <a:graphicFrameLocks noChangeAspect="1"/>
          </p:cNvGraphicFramePr>
          <p:nvPr>
            <p:extLst>
              <p:ext uri="{D42A27DB-BD31-4B8C-83A1-F6EECF244321}">
                <p14:modId xmlns:p14="http://schemas.microsoft.com/office/powerpoint/2010/main" val="3481010572"/>
              </p:ext>
            </p:extLst>
          </p:nvPr>
        </p:nvGraphicFramePr>
        <p:xfrm>
          <a:off x="1629806" y="1081492"/>
          <a:ext cx="290912" cy="324000"/>
        </p:xfrm>
        <a:graphic>
          <a:graphicData uri="http://schemas.openxmlformats.org/presentationml/2006/ole">
            <mc:AlternateContent xmlns:mc="http://schemas.openxmlformats.org/markup-compatibility/2006">
              <mc:Choice xmlns:v="urn:schemas-microsoft-com:vml" Requires="v">
                <p:oleObj spid="_x0000_s23561" name="Formula" r:id="rId4" imgW="138600" imgH="153720" progId="Equation.Ribbit">
                  <p:embed/>
                </p:oleObj>
              </mc:Choice>
              <mc:Fallback>
                <p:oleObj name="Formula" r:id="rId4" imgW="138600" imgH="153720" progId="Equation.Ribbit">
                  <p:embed/>
                  <p:pic>
                    <p:nvPicPr>
                      <p:cNvPr id="95" name="对象 94"/>
                      <p:cNvPicPr/>
                      <p:nvPr/>
                    </p:nvPicPr>
                    <p:blipFill>
                      <a:blip r:embed="rId5"/>
                      <a:stretch>
                        <a:fillRect/>
                      </a:stretch>
                    </p:blipFill>
                    <p:spPr>
                      <a:xfrm>
                        <a:off x="1629806" y="1081492"/>
                        <a:ext cx="290912" cy="324000"/>
                      </a:xfrm>
                      <a:prstGeom prst="rect">
                        <a:avLst/>
                      </a:prstGeom>
                    </p:spPr>
                  </p:pic>
                </p:oleObj>
              </mc:Fallback>
            </mc:AlternateContent>
          </a:graphicData>
        </a:graphic>
      </p:graphicFrame>
    </p:spTree>
    <p:extLst>
      <p:ext uri="{BB962C8B-B14F-4D97-AF65-F5344CB8AC3E}">
        <p14:creationId xmlns:p14="http://schemas.microsoft.com/office/powerpoint/2010/main" val="13083090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损失函数</a:t>
            </a:r>
          </a:p>
        </p:txBody>
      </p:sp>
      <p:sp>
        <p:nvSpPr>
          <p:cNvPr id="3" name="内容占位符 2"/>
          <p:cNvSpPr>
            <a:spLocks noGrp="1"/>
          </p:cNvSpPr>
          <p:nvPr>
            <p:ph idx="1"/>
          </p:nvPr>
        </p:nvSpPr>
        <p:spPr/>
        <p:txBody>
          <a:bodyPr/>
          <a:lstStyle/>
          <a:p>
            <a:pPr marL="0" indent="0">
              <a:buNone/>
            </a:pPr>
            <a:endParaRPr lang="zh-CN" altLang="en-US" b="1" dirty="0">
              <a:latin typeface="黑体" panose="02010609060101010101" pitchFamily="49" charset="-122"/>
              <a:ea typeface="黑体" panose="02010609060101010101" pitchFamily="49" charset="-122"/>
            </a:endParaRPr>
          </a:p>
        </p:txBody>
      </p:sp>
      <p:cxnSp>
        <p:nvCxnSpPr>
          <p:cNvPr id="81" name="直接箭头连接符 80"/>
          <p:cNvCxnSpPr/>
          <p:nvPr/>
        </p:nvCxnSpPr>
        <p:spPr>
          <a:xfrm flipH="1" flipV="1">
            <a:off x="3461097" y="2178264"/>
            <a:ext cx="0" cy="328830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1181875" y="5466649"/>
            <a:ext cx="469757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3271962" y="5448651"/>
            <a:ext cx="358104" cy="401613"/>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aphicFrame>
        <p:nvGraphicFramePr>
          <p:cNvPr id="84" name="对象 83"/>
          <p:cNvGraphicFramePr>
            <a:graphicFrameLocks noChangeAspect="1"/>
          </p:cNvGraphicFramePr>
          <p:nvPr>
            <p:extLst>
              <p:ext uri="{D42A27DB-BD31-4B8C-83A1-F6EECF244321}">
                <p14:modId xmlns:p14="http://schemas.microsoft.com/office/powerpoint/2010/main" val="4188868054"/>
              </p:ext>
            </p:extLst>
          </p:nvPr>
        </p:nvGraphicFramePr>
        <p:xfrm>
          <a:off x="5434225" y="5548169"/>
          <a:ext cx="161577" cy="279654"/>
        </p:xfrm>
        <a:graphic>
          <a:graphicData uri="http://schemas.openxmlformats.org/presentationml/2006/ole">
            <mc:AlternateContent xmlns:mc="http://schemas.openxmlformats.org/markup-compatibility/2006">
              <mc:Choice xmlns:v="urn:schemas-microsoft-com:vml" Requires="v">
                <p:oleObj spid="_x0000_s11170" name="Formula" r:id="rId3" imgW="76320" imgH="129600" progId="Equation.Ribbit">
                  <p:embed/>
                </p:oleObj>
              </mc:Choice>
              <mc:Fallback>
                <p:oleObj name="Formula" r:id="rId3" imgW="76320" imgH="129600" progId="Equation.Ribbit">
                  <p:embed/>
                  <p:pic>
                    <p:nvPicPr>
                      <p:cNvPr id="0" name=""/>
                      <p:cNvPicPr/>
                      <p:nvPr/>
                    </p:nvPicPr>
                    <p:blipFill>
                      <a:blip r:embed="rId4"/>
                      <a:stretch>
                        <a:fillRect/>
                      </a:stretch>
                    </p:blipFill>
                    <p:spPr>
                      <a:xfrm>
                        <a:off x="5434225" y="5548169"/>
                        <a:ext cx="161577" cy="279654"/>
                      </a:xfrm>
                      <a:prstGeom prst="rect">
                        <a:avLst/>
                      </a:prstGeom>
                    </p:spPr>
                  </p:pic>
                </p:oleObj>
              </mc:Fallback>
            </mc:AlternateContent>
          </a:graphicData>
        </a:graphic>
      </p:graphicFrame>
      <p:graphicFrame>
        <p:nvGraphicFramePr>
          <p:cNvPr id="85" name="对象 84"/>
          <p:cNvGraphicFramePr>
            <a:graphicFrameLocks noChangeAspect="1"/>
          </p:cNvGraphicFramePr>
          <p:nvPr>
            <p:extLst>
              <p:ext uri="{D42A27DB-BD31-4B8C-83A1-F6EECF244321}">
                <p14:modId xmlns:p14="http://schemas.microsoft.com/office/powerpoint/2010/main" val="1831434123"/>
              </p:ext>
            </p:extLst>
          </p:nvPr>
        </p:nvGraphicFramePr>
        <p:xfrm>
          <a:off x="2733920" y="2330206"/>
          <a:ext cx="530303" cy="381157"/>
        </p:xfrm>
        <a:graphic>
          <a:graphicData uri="http://schemas.openxmlformats.org/presentationml/2006/ole">
            <mc:AlternateContent xmlns:mc="http://schemas.openxmlformats.org/markup-compatibility/2006">
              <mc:Choice xmlns:v="urn:schemas-microsoft-com:vml" Requires="v">
                <p:oleObj spid="_x0000_s11171" name="Formula" r:id="rId5" imgW="249120" imgH="177840" progId="Equation.Ribbit">
                  <p:embed/>
                </p:oleObj>
              </mc:Choice>
              <mc:Fallback>
                <p:oleObj name="Formula" r:id="rId5" imgW="249120" imgH="177840" progId="Equation.Ribbit">
                  <p:embed/>
                  <p:pic>
                    <p:nvPicPr>
                      <p:cNvPr id="0" name=""/>
                      <p:cNvPicPr/>
                      <p:nvPr/>
                    </p:nvPicPr>
                    <p:blipFill>
                      <a:blip r:embed="rId6"/>
                      <a:stretch>
                        <a:fillRect/>
                      </a:stretch>
                    </p:blipFill>
                    <p:spPr>
                      <a:xfrm>
                        <a:off x="2733920" y="2330206"/>
                        <a:ext cx="530303" cy="381157"/>
                      </a:xfrm>
                      <a:prstGeom prst="rect">
                        <a:avLst/>
                      </a:prstGeom>
                    </p:spPr>
                  </p:pic>
                </p:oleObj>
              </mc:Fallback>
            </mc:AlternateContent>
          </a:graphicData>
        </a:graphic>
      </p:graphicFrame>
      <p:sp>
        <p:nvSpPr>
          <p:cNvPr id="86" name="任意多边形 85"/>
          <p:cNvSpPr/>
          <p:nvPr/>
        </p:nvSpPr>
        <p:spPr>
          <a:xfrm>
            <a:off x="3453860" y="2976735"/>
            <a:ext cx="1528766" cy="2473374"/>
          </a:xfrm>
          <a:custGeom>
            <a:avLst/>
            <a:gdLst>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Lst>
            <a:ahLst/>
            <a:cxnLst>
              <a:cxn ang="0">
                <a:pos x="connsiteX0" y="connsiteY0"/>
              </a:cxn>
              <a:cxn ang="0">
                <a:pos x="connsiteX1" y="connsiteY1"/>
              </a:cxn>
              <a:cxn ang="0">
                <a:pos x="connsiteX2" y="connsiteY2"/>
              </a:cxn>
              <a:cxn ang="0">
                <a:pos x="connsiteX3" y="connsiteY3"/>
              </a:cxn>
            </a:cxnLst>
            <a:rect l="l" t="t" r="r" b="b"/>
            <a:pathLst>
              <a:path w="1171575" h="1895475">
                <a:moveTo>
                  <a:pt x="0" y="1895475"/>
                </a:moveTo>
                <a:cubicBezTo>
                  <a:pt x="127794" y="1872456"/>
                  <a:pt x="255588" y="1849437"/>
                  <a:pt x="381000" y="1733550"/>
                </a:cubicBezTo>
                <a:cubicBezTo>
                  <a:pt x="506412" y="1617663"/>
                  <a:pt x="620713" y="1489075"/>
                  <a:pt x="752475" y="1200150"/>
                </a:cubicBezTo>
                <a:cubicBezTo>
                  <a:pt x="884238" y="911225"/>
                  <a:pt x="1109663" y="238125"/>
                  <a:pt x="1171575"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87" name="直接连接符 86"/>
          <p:cNvCxnSpPr/>
          <p:nvPr/>
        </p:nvCxnSpPr>
        <p:spPr>
          <a:xfrm flipV="1">
            <a:off x="3848401" y="4037128"/>
            <a:ext cx="1522425" cy="14283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任意多边形 87"/>
          <p:cNvSpPr/>
          <p:nvPr/>
        </p:nvSpPr>
        <p:spPr>
          <a:xfrm flipH="1">
            <a:off x="1939571" y="2976285"/>
            <a:ext cx="1526710" cy="2473374"/>
          </a:xfrm>
          <a:custGeom>
            <a:avLst/>
            <a:gdLst>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Lst>
            <a:ahLst/>
            <a:cxnLst>
              <a:cxn ang="0">
                <a:pos x="connsiteX0" y="connsiteY0"/>
              </a:cxn>
              <a:cxn ang="0">
                <a:pos x="connsiteX1" y="connsiteY1"/>
              </a:cxn>
              <a:cxn ang="0">
                <a:pos x="connsiteX2" y="connsiteY2"/>
              </a:cxn>
              <a:cxn ang="0">
                <a:pos x="connsiteX3" y="connsiteY3"/>
              </a:cxn>
            </a:cxnLst>
            <a:rect l="l" t="t" r="r" b="b"/>
            <a:pathLst>
              <a:path w="1171575" h="1895475">
                <a:moveTo>
                  <a:pt x="0" y="1895475"/>
                </a:moveTo>
                <a:cubicBezTo>
                  <a:pt x="127794" y="1872456"/>
                  <a:pt x="255588" y="1849437"/>
                  <a:pt x="381000" y="1733550"/>
                </a:cubicBezTo>
                <a:cubicBezTo>
                  <a:pt x="506412" y="1617663"/>
                  <a:pt x="620713" y="1489075"/>
                  <a:pt x="752475" y="1200150"/>
                </a:cubicBezTo>
                <a:cubicBezTo>
                  <a:pt x="884238" y="911225"/>
                  <a:pt x="1109663" y="238125"/>
                  <a:pt x="1171575"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89" name="直接连接符 88"/>
          <p:cNvCxnSpPr/>
          <p:nvPr/>
        </p:nvCxnSpPr>
        <p:spPr>
          <a:xfrm flipH="1" flipV="1">
            <a:off x="1515601" y="4028374"/>
            <a:ext cx="1522425" cy="14283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3035461" y="5460071"/>
            <a:ext cx="8132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91" name="对象 90"/>
          <p:cNvGraphicFramePr>
            <a:graphicFrameLocks noChangeAspect="1"/>
          </p:cNvGraphicFramePr>
          <p:nvPr>
            <p:extLst>
              <p:ext uri="{D42A27DB-BD31-4B8C-83A1-F6EECF244321}">
                <p14:modId xmlns:p14="http://schemas.microsoft.com/office/powerpoint/2010/main" val="1874023206"/>
              </p:ext>
            </p:extLst>
          </p:nvPr>
        </p:nvGraphicFramePr>
        <p:xfrm>
          <a:off x="5063026" y="3110803"/>
          <a:ext cx="1137113" cy="375806"/>
        </p:xfrm>
        <a:graphic>
          <a:graphicData uri="http://schemas.openxmlformats.org/presentationml/2006/ole">
            <mc:AlternateContent xmlns:mc="http://schemas.openxmlformats.org/markup-compatibility/2006">
              <mc:Choice xmlns:v="urn:schemas-microsoft-com:vml" Requires="v">
                <p:oleObj spid="_x0000_s11172" name="Formula" r:id="rId7" imgW="588240" imgH="193320" progId="Equation.Ribbit">
                  <p:embed/>
                </p:oleObj>
              </mc:Choice>
              <mc:Fallback>
                <p:oleObj name="Formula" r:id="rId7" imgW="588240" imgH="193320" progId="Equation.Ribbit">
                  <p:embed/>
                  <p:pic>
                    <p:nvPicPr>
                      <p:cNvPr id="0" name=""/>
                      <p:cNvPicPr/>
                      <p:nvPr/>
                    </p:nvPicPr>
                    <p:blipFill>
                      <a:blip r:embed="rId8"/>
                      <a:stretch>
                        <a:fillRect/>
                      </a:stretch>
                    </p:blipFill>
                    <p:spPr>
                      <a:xfrm>
                        <a:off x="5063026" y="3110803"/>
                        <a:ext cx="1137113" cy="375806"/>
                      </a:xfrm>
                      <a:prstGeom prst="rect">
                        <a:avLst/>
                      </a:prstGeom>
                    </p:spPr>
                  </p:pic>
                </p:oleObj>
              </mc:Fallback>
            </mc:AlternateContent>
          </a:graphicData>
        </a:graphic>
      </p:graphicFrame>
      <p:graphicFrame>
        <p:nvGraphicFramePr>
          <p:cNvPr id="92" name="对象 91"/>
          <p:cNvGraphicFramePr>
            <a:graphicFrameLocks noChangeAspect="1"/>
          </p:cNvGraphicFramePr>
          <p:nvPr>
            <p:extLst>
              <p:ext uri="{D42A27DB-BD31-4B8C-83A1-F6EECF244321}">
                <p14:modId xmlns:p14="http://schemas.microsoft.com/office/powerpoint/2010/main" val="2323340520"/>
              </p:ext>
            </p:extLst>
          </p:nvPr>
        </p:nvGraphicFramePr>
        <p:xfrm>
          <a:off x="5461156" y="4363199"/>
          <a:ext cx="3325813" cy="892175"/>
        </p:xfrm>
        <a:graphic>
          <a:graphicData uri="http://schemas.openxmlformats.org/presentationml/2006/ole">
            <mc:AlternateContent xmlns:mc="http://schemas.openxmlformats.org/markup-compatibility/2006">
              <mc:Choice xmlns:v="urn:schemas-microsoft-com:vml" Requires="v">
                <p:oleObj spid="_x0000_s11173" name="Formula" r:id="rId9" imgW="1798560" imgH="482760" progId="Equation.Ribbit">
                  <p:embed/>
                </p:oleObj>
              </mc:Choice>
              <mc:Fallback>
                <p:oleObj name="Formula" r:id="rId9" imgW="1798560" imgH="482760" progId="Equation.Ribbit">
                  <p:embed/>
                  <p:pic>
                    <p:nvPicPr>
                      <p:cNvPr id="0" name=""/>
                      <p:cNvPicPr/>
                      <p:nvPr/>
                    </p:nvPicPr>
                    <p:blipFill>
                      <a:blip r:embed="rId10"/>
                      <a:stretch>
                        <a:fillRect/>
                      </a:stretch>
                    </p:blipFill>
                    <p:spPr>
                      <a:xfrm>
                        <a:off x="5461156" y="4363199"/>
                        <a:ext cx="3325813" cy="892175"/>
                      </a:xfrm>
                      <a:prstGeom prst="rect">
                        <a:avLst/>
                      </a:prstGeom>
                    </p:spPr>
                  </p:pic>
                </p:oleObj>
              </mc:Fallback>
            </mc:AlternateContent>
          </a:graphicData>
        </a:graphic>
      </p:graphicFrame>
      <p:sp>
        <p:nvSpPr>
          <p:cNvPr id="68" name="内容占位符 3"/>
          <p:cNvSpPr txBox="1">
            <a:spLocks/>
          </p:cNvSpPr>
          <p:nvPr/>
        </p:nvSpPr>
        <p:spPr>
          <a:xfrm>
            <a:off x="4989862" y="2716828"/>
            <a:ext cx="278897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黑体" panose="02010609060101010101" pitchFamily="49" charset="-122"/>
                <a:ea typeface="黑体" panose="02010609060101010101" pitchFamily="49" charset="-122"/>
              </a:rPr>
              <a:t>最小二乘损失函数</a:t>
            </a:r>
          </a:p>
        </p:txBody>
      </p:sp>
      <p:sp>
        <p:nvSpPr>
          <p:cNvPr id="69" name="内容占位符 3"/>
          <p:cNvSpPr txBox="1">
            <a:spLocks/>
          </p:cNvSpPr>
          <p:nvPr/>
        </p:nvSpPr>
        <p:spPr>
          <a:xfrm>
            <a:off x="5379939" y="3880584"/>
            <a:ext cx="3216676"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rgbClr val="FF0000"/>
                </a:solidFill>
                <a:latin typeface="黑体" panose="02010609060101010101" pitchFamily="49" charset="-122"/>
                <a:ea typeface="黑体" panose="02010609060101010101" pitchFamily="49" charset="-122"/>
              </a:rPr>
              <a:t>支持向量回归损失函数</a:t>
            </a:r>
          </a:p>
        </p:txBody>
      </p:sp>
    </p:spTree>
    <p:extLst>
      <p:ext uri="{BB962C8B-B14F-4D97-AF65-F5344CB8AC3E}">
        <p14:creationId xmlns:p14="http://schemas.microsoft.com/office/powerpoint/2010/main" val="267481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fad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par>
                                <p:cTn id="39" presetID="10" presetClass="entr" presetSubtype="0" fill="hold"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childTnLst>
                                </p:cTn>
                              </p:par>
                              <p:par>
                                <p:cTn id="42" presetID="10" presetClass="entr" presetSubtype="0" fill="hold" nodeType="with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6" grpId="0" animBg="1"/>
      <p:bldP spid="88" grpId="0" animBg="1"/>
      <p:bldP spid="68" grpId="0"/>
      <p:bldP spid="6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形式化</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453" y="1128948"/>
            <a:ext cx="4054191" cy="1908213"/>
          </a:xfrm>
        </p:spPr>
      </p:pic>
      <p:sp>
        <p:nvSpPr>
          <p:cNvPr id="68" name="内容占位符 3"/>
          <p:cNvSpPr txBox="1">
            <a:spLocks/>
          </p:cNvSpPr>
          <p:nvPr/>
        </p:nvSpPr>
        <p:spPr>
          <a:xfrm>
            <a:off x="390790" y="1675476"/>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黑体" panose="02010609060101010101" pitchFamily="49" charset="-122"/>
                <a:ea typeface="黑体" panose="02010609060101010101" pitchFamily="49" charset="-122"/>
              </a:rPr>
              <a:t>原始问题</a:t>
            </a:r>
          </a:p>
        </p:txBody>
      </p:sp>
      <p:sp>
        <p:nvSpPr>
          <p:cNvPr id="69" name="内容占位符 3"/>
          <p:cNvSpPr txBox="1">
            <a:spLocks/>
          </p:cNvSpPr>
          <p:nvPr/>
        </p:nvSpPr>
        <p:spPr>
          <a:xfrm>
            <a:off x="390791" y="4055581"/>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黑体" panose="02010609060101010101" pitchFamily="49" charset="-122"/>
                <a:ea typeface="黑体" panose="02010609060101010101" pitchFamily="49" charset="-122"/>
              </a:rPr>
              <a:t>对偶问题</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453" y="3378354"/>
            <a:ext cx="7041490" cy="1774090"/>
          </a:xfrm>
          <a:prstGeom prst="rect">
            <a:avLst/>
          </a:prstGeom>
        </p:spPr>
      </p:pic>
      <p:sp>
        <p:nvSpPr>
          <p:cNvPr id="9" name="内容占位符 3"/>
          <p:cNvSpPr txBox="1">
            <a:spLocks/>
          </p:cNvSpPr>
          <p:nvPr/>
        </p:nvSpPr>
        <p:spPr>
          <a:xfrm>
            <a:off x="401522" y="5586026"/>
            <a:ext cx="1353857"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latin typeface="黑体" panose="02010609060101010101" pitchFamily="49" charset="-122"/>
                <a:ea typeface="黑体" panose="02010609060101010101" pitchFamily="49" charset="-122"/>
              </a:rPr>
              <a:t>预测</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5453" y="5474679"/>
            <a:ext cx="4837990" cy="673827"/>
          </a:xfrm>
          <a:prstGeom prst="rect">
            <a:avLst/>
          </a:prstGeom>
        </p:spPr>
      </p:pic>
    </p:spTree>
    <p:extLst>
      <p:ext uri="{BB962C8B-B14F-4D97-AF65-F5344CB8AC3E}">
        <p14:creationId xmlns:p14="http://schemas.microsoft.com/office/powerpoint/2010/main" val="240771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间隔与支持向量</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对偶问题</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核函数</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软间隔与正则化</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支持向量回归</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b="1" dirty="0">
                <a:latin typeface="黑体" panose="02010609060101010101" pitchFamily="49" charset="-122"/>
                <a:ea typeface="黑体" panose="02010609060101010101" pitchFamily="49" charset="-122"/>
              </a:rPr>
              <a:t>核方法</a:t>
            </a:r>
          </a:p>
        </p:txBody>
      </p:sp>
    </p:spTree>
    <p:extLst>
      <p:ext uri="{BB962C8B-B14F-4D97-AF65-F5344CB8AC3E}">
        <p14:creationId xmlns:p14="http://schemas.microsoft.com/office/powerpoint/2010/main" val="3166464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表示定理</a:t>
            </a:r>
          </a:p>
        </p:txBody>
      </p:sp>
      <p:sp>
        <p:nvSpPr>
          <p:cNvPr id="3" name="内容占位符 2"/>
          <p:cNvSpPr>
            <a:spLocks noGrp="1"/>
          </p:cNvSpPr>
          <p:nvPr>
            <p:ph idx="1"/>
          </p:nvPr>
        </p:nvSpPr>
        <p:spPr>
          <a:xfrm>
            <a:off x="260350" y="2846231"/>
            <a:ext cx="8616950" cy="3243080"/>
          </a:xfrm>
        </p:spPr>
        <p:txBody>
          <a:bodyPr>
            <a:normAutofit/>
          </a:bodyPr>
          <a:lstStyle/>
          <a:p>
            <a:pPr marL="0" indent="0">
              <a:buNone/>
            </a:pPr>
            <a:r>
              <a:rPr lang="zh-CN" altLang="en-US" b="1" dirty="0">
                <a:latin typeface="黑体" panose="02010609060101010101" pitchFamily="49" charset="-122"/>
                <a:ea typeface="黑体" panose="02010609060101010101" pitchFamily="49" charset="-122"/>
              </a:rPr>
              <a:t>结论</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无论是支持向量机还是支持向量回归</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学得的模型总可以表示成</a:t>
            </a:r>
            <a:r>
              <a:rPr lang="zh-CN" altLang="en-US" b="1" dirty="0">
                <a:solidFill>
                  <a:srgbClr val="FF0000"/>
                </a:solidFill>
                <a:latin typeface="黑体" panose="02010609060101010101" pitchFamily="49" charset="-122"/>
                <a:ea typeface="黑体" panose="02010609060101010101" pitchFamily="49" charset="-122"/>
              </a:rPr>
              <a:t>核函数的线性组合</a:t>
            </a:r>
            <a:r>
              <a:rPr lang="en-US" altLang="zh-CN" b="1" dirty="0">
                <a:latin typeface="黑体" panose="02010609060101010101" pitchFamily="49" charset="-122"/>
                <a:ea typeface="黑体" panose="02010609060101010101" pitchFamily="49" charset="-122"/>
              </a:rPr>
              <a:t>.</a:t>
            </a:r>
          </a:p>
          <a:p>
            <a:pPr marL="0" indent="0">
              <a:buNone/>
            </a:pPr>
            <a:r>
              <a:rPr lang="zh-CN" altLang="en-US" b="1" dirty="0">
                <a:latin typeface="黑体" panose="02010609060101010101" pitchFamily="49" charset="-122"/>
                <a:ea typeface="黑体" panose="02010609060101010101" pitchFamily="49" charset="-122"/>
              </a:rPr>
              <a:t>更一般的结论</a:t>
            </a:r>
            <a:r>
              <a:rPr lang="en-US" altLang="zh-CN" b="1" dirty="0">
                <a:latin typeface="黑体" panose="02010609060101010101" pitchFamily="49" charset="-122"/>
                <a:ea typeface="黑体" panose="02010609060101010101" pitchFamily="49" charset="-122"/>
              </a:rPr>
              <a:t>(</a:t>
            </a:r>
            <a:r>
              <a:rPr lang="zh-CN" altLang="en-US" b="1" dirty="0">
                <a:solidFill>
                  <a:schemeClr val="tx2"/>
                </a:solidFill>
                <a:latin typeface="黑体" panose="02010609060101010101" pitchFamily="49" charset="-122"/>
                <a:ea typeface="黑体" panose="02010609060101010101" pitchFamily="49" charset="-122"/>
              </a:rPr>
              <a:t>表示定理</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对于任意</a:t>
            </a:r>
            <a:r>
              <a:rPr lang="zh-CN" altLang="en-US" b="1" dirty="0">
                <a:solidFill>
                  <a:schemeClr val="tx2"/>
                </a:solidFill>
                <a:latin typeface="黑体" panose="02010609060101010101" pitchFamily="49" charset="-122"/>
                <a:ea typeface="黑体" panose="02010609060101010101" pitchFamily="49" charset="-122"/>
              </a:rPr>
              <a:t>单调增函数</a:t>
            </a:r>
            <a:r>
              <a:rPr lang="zh-CN" altLang="en-US" b="1" dirty="0">
                <a:latin typeface="黑体" panose="02010609060101010101" pitchFamily="49" charset="-122"/>
                <a:ea typeface="黑体" panose="02010609060101010101" pitchFamily="49" charset="-122"/>
              </a:rPr>
              <a:t>   和任意</a:t>
            </a:r>
            <a:r>
              <a:rPr lang="zh-CN" altLang="en-US" b="1" dirty="0">
                <a:solidFill>
                  <a:schemeClr val="tx2"/>
                </a:solidFill>
                <a:latin typeface="黑体" panose="02010609060101010101" pitchFamily="49" charset="-122"/>
                <a:ea typeface="黑体" panose="02010609060101010101" pitchFamily="49" charset="-122"/>
              </a:rPr>
              <a:t>非负损失函数</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优化问题</a:t>
            </a:r>
            <a:r>
              <a:rPr lang="en-US" altLang="zh-CN" b="1" dirty="0">
                <a:latin typeface="黑体" panose="02010609060101010101" pitchFamily="49" charset="-122"/>
                <a:ea typeface="黑体" panose="02010609060101010101" pitchFamily="49" charset="-122"/>
              </a:rPr>
              <a:t/>
            </a:r>
            <a:br>
              <a:rPr lang="en-US" altLang="zh-CN" b="1" dirty="0">
                <a:latin typeface="黑体" panose="02010609060101010101" pitchFamily="49" charset="-122"/>
                <a:ea typeface="黑体" panose="02010609060101010101" pitchFamily="49" charset="-122"/>
              </a:rPr>
            </a:br>
            <a:r>
              <a:rPr lang="en-US" altLang="zh-CN" b="1" dirty="0">
                <a:latin typeface="黑体" panose="02010609060101010101" pitchFamily="49" charset="-122"/>
                <a:ea typeface="黑体" panose="02010609060101010101" pitchFamily="49" charset="-122"/>
              </a:rPr>
              <a:t/>
            </a:r>
            <a:br>
              <a:rPr lang="en-US" altLang="zh-CN" b="1" dirty="0">
                <a:latin typeface="黑体" panose="02010609060101010101" pitchFamily="49" charset="-122"/>
                <a:ea typeface="黑体" panose="02010609060101010101" pitchFamily="49" charset="-122"/>
              </a:rPr>
            </a:br>
            <a:r>
              <a:rPr lang="en-US" altLang="zh-CN" b="1" dirty="0">
                <a:latin typeface="黑体" panose="02010609060101010101" pitchFamily="49" charset="-122"/>
                <a:ea typeface="黑体" panose="02010609060101010101" pitchFamily="49" charset="-122"/>
              </a:rPr>
              <a:t/>
            </a:r>
            <a:br>
              <a:rPr lang="en-US" altLang="zh-CN" b="1" dirty="0">
                <a:latin typeface="黑体" panose="02010609060101010101" pitchFamily="49" charset="-122"/>
                <a:ea typeface="黑体" panose="02010609060101010101" pitchFamily="49" charset="-122"/>
              </a:rPr>
            </a:br>
            <a:endParaRPr lang="en-US" altLang="zh-CN" b="1" dirty="0">
              <a:latin typeface="黑体" panose="02010609060101010101" pitchFamily="49" charset="-122"/>
              <a:ea typeface="黑体" panose="02010609060101010101" pitchFamily="49" charset="-122"/>
            </a:endParaRPr>
          </a:p>
          <a:p>
            <a:pPr marL="0" indent="0">
              <a:buNone/>
            </a:pPr>
            <a:r>
              <a:rPr lang="zh-CN" altLang="en-US" b="1" dirty="0">
                <a:latin typeface="黑体" panose="02010609060101010101" pitchFamily="49" charset="-122"/>
                <a:ea typeface="黑体" panose="02010609060101010101" pitchFamily="49" charset="-122"/>
              </a:rPr>
              <a:t>的解总可以写为                         </a:t>
            </a:r>
            <a:r>
              <a:rPr lang="en-US" altLang="zh-CN" b="1" dirty="0">
                <a:latin typeface="黑体" panose="02010609060101010101" pitchFamily="49" charset="-122"/>
                <a:ea typeface="黑体" panose="02010609060101010101" pitchFamily="49" charset="-122"/>
              </a:rPr>
              <a:t>.</a:t>
            </a: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606405570"/>
              </p:ext>
            </p:extLst>
          </p:nvPr>
        </p:nvGraphicFramePr>
        <p:xfrm>
          <a:off x="6335942" y="3645933"/>
          <a:ext cx="217487" cy="315912"/>
        </p:xfrm>
        <a:graphic>
          <a:graphicData uri="http://schemas.openxmlformats.org/presentationml/2006/ole">
            <mc:AlternateContent xmlns:mc="http://schemas.openxmlformats.org/markup-compatibility/2006">
              <mc:Choice xmlns:v="urn:schemas-microsoft-com:vml" Requires="v">
                <p:oleObj spid="_x0000_s10051" name="Formula" r:id="rId3" imgW="108000" imgH="157680" progId="Equation.Ribbit">
                  <p:embed/>
                </p:oleObj>
              </mc:Choice>
              <mc:Fallback>
                <p:oleObj name="Formula" r:id="rId3" imgW="108000" imgH="157680" progId="Equation.Ribbit">
                  <p:embed/>
                  <p:pic>
                    <p:nvPicPr>
                      <p:cNvPr id="0" name=""/>
                      <p:cNvPicPr/>
                      <p:nvPr/>
                    </p:nvPicPr>
                    <p:blipFill>
                      <a:blip r:embed="rId4"/>
                      <a:stretch>
                        <a:fillRect/>
                      </a:stretch>
                    </p:blipFill>
                    <p:spPr>
                      <a:xfrm>
                        <a:off x="6335942" y="3645933"/>
                        <a:ext cx="217487" cy="31591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6637046"/>
              </p:ext>
            </p:extLst>
          </p:nvPr>
        </p:nvGraphicFramePr>
        <p:xfrm>
          <a:off x="984607" y="3961845"/>
          <a:ext cx="92075" cy="315912"/>
        </p:xfrm>
        <a:graphic>
          <a:graphicData uri="http://schemas.openxmlformats.org/presentationml/2006/ole">
            <mc:AlternateContent xmlns:mc="http://schemas.openxmlformats.org/markup-compatibility/2006">
              <mc:Choice xmlns:v="urn:schemas-microsoft-com:vml" Requires="v">
                <p:oleObj spid="_x0000_s10052" name="Formula" r:id="rId5" imgW="45720" imgH="157680" progId="Equation.Ribbit">
                  <p:embed/>
                </p:oleObj>
              </mc:Choice>
              <mc:Fallback>
                <p:oleObj name="Formula" r:id="rId5" imgW="45720" imgH="157680" progId="Equation.Ribbit">
                  <p:embed/>
                  <p:pic>
                    <p:nvPicPr>
                      <p:cNvPr id="0" name=""/>
                      <p:cNvPicPr/>
                      <p:nvPr/>
                    </p:nvPicPr>
                    <p:blipFill>
                      <a:blip r:embed="rId6"/>
                      <a:stretch>
                        <a:fillRect/>
                      </a:stretch>
                    </p:blipFill>
                    <p:spPr>
                      <a:xfrm>
                        <a:off x="984607" y="3961845"/>
                        <a:ext cx="92075" cy="315912"/>
                      </a:xfrm>
                      <a:prstGeom prst="rect">
                        <a:avLst/>
                      </a:prstGeom>
                    </p:spPr>
                  </p:pic>
                </p:oleObj>
              </mc:Fallback>
            </mc:AlternateContent>
          </a:graphicData>
        </a:graphic>
      </p:graphicFrame>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2179" y="4381073"/>
            <a:ext cx="5791702" cy="481626"/>
          </a:xfrm>
          <a:prstGeom prst="rect">
            <a:avLst/>
          </a:prstGeom>
        </p:spPr>
      </p:pic>
      <p:graphicFrame>
        <p:nvGraphicFramePr>
          <p:cNvPr id="12" name="对象 11"/>
          <p:cNvGraphicFramePr>
            <a:graphicFrameLocks noChangeAspect="1"/>
          </p:cNvGraphicFramePr>
          <p:nvPr>
            <p:extLst>
              <p:ext uri="{D42A27DB-BD31-4B8C-83A1-F6EECF244321}">
                <p14:modId xmlns:p14="http://schemas.microsoft.com/office/powerpoint/2010/main" val="705660285"/>
              </p:ext>
            </p:extLst>
          </p:nvPr>
        </p:nvGraphicFramePr>
        <p:xfrm>
          <a:off x="2540769" y="958943"/>
          <a:ext cx="5287962" cy="849312"/>
        </p:xfrm>
        <a:graphic>
          <a:graphicData uri="http://schemas.openxmlformats.org/presentationml/2006/ole">
            <mc:AlternateContent xmlns:mc="http://schemas.openxmlformats.org/markup-compatibility/2006">
              <mc:Choice xmlns:v="urn:schemas-microsoft-com:vml" Requires="v">
                <p:oleObj spid="_x0000_s10053" name="Formula" r:id="rId8" imgW="2734560" imgH="438480" progId="Equation.Ribbit">
                  <p:embed/>
                </p:oleObj>
              </mc:Choice>
              <mc:Fallback>
                <p:oleObj name="Formula" r:id="rId8" imgW="2734560" imgH="438480" progId="Equation.Ribbit">
                  <p:embed/>
                  <p:pic>
                    <p:nvPicPr>
                      <p:cNvPr id="0" name=""/>
                      <p:cNvPicPr/>
                      <p:nvPr/>
                    </p:nvPicPr>
                    <p:blipFill>
                      <a:blip r:embed="rId9"/>
                      <a:stretch>
                        <a:fillRect/>
                      </a:stretch>
                    </p:blipFill>
                    <p:spPr>
                      <a:xfrm>
                        <a:off x="2540769" y="958943"/>
                        <a:ext cx="5287962" cy="849312"/>
                      </a:xfrm>
                      <a:prstGeom prst="rect">
                        <a:avLst/>
                      </a:prstGeom>
                    </p:spPr>
                  </p:pic>
                </p:oleObj>
              </mc:Fallback>
            </mc:AlternateContent>
          </a:graphicData>
        </a:graphic>
      </p:graphicFrame>
      <p:sp>
        <p:nvSpPr>
          <p:cNvPr id="13" name="内容占位符 3"/>
          <p:cNvSpPr txBox="1">
            <a:spLocks/>
          </p:cNvSpPr>
          <p:nvPr/>
        </p:nvSpPr>
        <p:spPr>
          <a:xfrm>
            <a:off x="260971" y="1145677"/>
            <a:ext cx="1838284"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黑体" panose="02010609060101010101" pitchFamily="49" charset="-122"/>
                <a:ea typeface="黑体" panose="02010609060101010101" pitchFamily="49" charset="-122"/>
              </a:rPr>
              <a:t>支持向量机</a:t>
            </a:r>
          </a:p>
        </p:txBody>
      </p:sp>
      <p:sp>
        <p:nvSpPr>
          <p:cNvPr id="14" name="内容占位符 3"/>
          <p:cNvSpPr txBox="1">
            <a:spLocks/>
          </p:cNvSpPr>
          <p:nvPr/>
        </p:nvSpPr>
        <p:spPr>
          <a:xfrm>
            <a:off x="258822" y="2019291"/>
            <a:ext cx="2033613" cy="45113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黑体" panose="02010609060101010101" pitchFamily="49" charset="-122"/>
                <a:ea typeface="黑体" panose="02010609060101010101" pitchFamily="49" charset="-122"/>
              </a:rPr>
              <a:t>支持向量回归</a:t>
            </a:r>
          </a:p>
        </p:txBody>
      </p:sp>
      <p:graphicFrame>
        <p:nvGraphicFramePr>
          <p:cNvPr id="15" name="对象 14"/>
          <p:cNvGraphicFramePr>
            <a:graphicFrameLocks noChangeAspect="1"/>
          </p:cNvGraphicFramePr>
          <p:nvPr>
            <p:extLst>
              <p:ext uri="{D42A27DB-BD31-4B8C-83A1-F6EECF244321}">
                <p14:modId xmlns:p14="http://schemas.microsoft.com/office/powerpoint/2010/main" val="2349319601"/>
              </p:ext>
            </p:extLst>
          </p:nvPr>
        </p:nvGraphicFramePr>
        <p:xfrm>
          <a:off x="2540769" y="1814583"/>
          <a:ext cx="6081713" cy="849312"/>
        </p:xfrm>
        <a:graphic>
          <a:graphicData uri="http://schemas.openxmlformats.org/presentationml/2006/ole">
            <mc:AlternateContent xmlns:mc="http://schemas.openxmlformats.org/markup-compatibility/2006">
              <mc:Choice xmlns:v="urn:schemas-microsoft-com:vml" Requires="v">
                <p:oleObj spid="_x0000_s10054" name="Formula" r:id="rId10" imgW="3146040" imgH="438480" progId="Equation.Ribbit">
                  <p:embed/>
                </p:oleObj>
              </mc:Choice>
              <mc:Fallback>
                <p:oleObj name="Formula" r:id="rId10" imgW="3146040" imgH="438480" progId="Equation.Ribbit">
                  <p:embed/>
                  <p:pic>
                    <p:nvPicPr>
                      <p:cNvPr id="0" name=""/>
                      <p:cNvPicPr/>
                      <p:nvPr/>
                    </p:nvPicPr>
                    <p:blipFill>
                      <a:blip r:embed="rId11"/>
                      <a:stretch>
                        <a:fillRect/>
                      </a:stretch>
                    </p:blipFill>
                    <p:spPr>
                      <a:xfrm>
                        <a:off x="2540769" y="1814583"/>
                        <a:ext cx="6081713" cy="849312"/>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FAF324B4-9EC1-4984-8454-B5789F779A61}"/>
              </a:ext>
            </a:extLst>
          </p:cNvPr>
          <p:cNvPicPr>
            <a:picLocks noChangeAspect="1"/>
          </p:cNvPicPr>
          <p:nvPr/>
        </p:nvPicPr>
        <p:blipFill>
          <a:blip r:embed="rId12"/>
          <a:stretch>
            <a:fillRect/>
          </a:stretch>
        </p:blipFill>
        <p:spPr>
          <a:xfrm>
            <a:off x="4087710" y="4764995"/>
            <a:ext cx="4931437" cy="481626"/>
          </a:xfrm>
          <a:prstGeom prst="rect">
            <a:avLst/>
          </a:prstGeom>
        </p:spPr>
      </p:pic>
      <p:pic>
        <p:nvPicPr>
          <p:cNvPr id="7" name="图片 6">
            <a:extLst>
              <a:ext uri="{FF2B5EF4-FFF2-40B4-BE49-F238E27FC236}">
                <a16:creationId xmlns:a16="http://schemas.microsoft.com/office/drawing/2014/main" id="{26871BB3-914A-49D8-B14E-9934F8A1E541}"/>
              </a:ext>
            </a:extLst>
          </p:cNvPr>
          <p:cNvPicPr>
            <a:picLocks noChangeAspect="1"/>
          </p:cNvPicPr>
          <p:nvPr/>
        </p:nvPicPr>
        <p:blipFill>
          <a:blip r:embed="rId13"/>
          <a:stretch>
            <a:fillRect/>
          </a:stretch>
        </p:blipFill>
        <p:spPr>
          <a:xfrm>
            <a:off x="2451110" y="5265626"/>
            <a:ext cx="3063570" cy="1134656"/>
          </a:xfrm>
          <a:prstGeom prst="rect">
            <a:avLst/>
          </a:prstGeom>
        </p:spPr>
      </p:pic>
    </p:spTree>
    <p:extLst>
      <p:ext uri="{BB962C8B-B14F-4D97-AF65-F5344CB8AC3E}">
        <p14:creationId xmlns:p14="http://schemas.microsoft.com/office/powerpoint/2010/main" val="66411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6718" y="262948"/>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最优分离超平面</a:t>
            </a:r>
            <a:endParaRPr altLang="zh-CN" dirty="0">
              <a:latin typeface="黑体" panose="02010609060101010101" pitchFamily="49" charset="-122"/>
              <a:ea typeface="黑体" panose="02010609060101010101" pitchFamily="49" charset="-122"/>
            </a:endParaRPr>
          </a:p>
        </p:txBody>
      </p:sp>
      <p:sp>
        <p:nvSpPr>
          <p:cNvPr id="20483" name="内容占位符 2"/>
          <p:cNvSpPr>
            <a:spLocks noGrp="1"/>
          </p:cNvSpPr>
          <p:nvPr>
            <p:ph idx="1"/>
          </p:nvPr>
        </p:nvSpPr>
        <p:spPr>
          <a:xfrm>
            <a:off x="196718" y="1629451"/>
            <a:ext cx="1705953" cy="3788569"/>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几个分离超平面都是正确的，但是不是分类效果不同。</a:t>
            </a:r>
            <a:br>
              <a:rPr altLang="en-US" sz="2000" b="1" dirty="0">
                <a:latin typeface="黑体" panose="02010609060101010101" pitchFamily="49" charset="-122"/>
                <a:ea typeface="黑体" panose="02010609060101010101" pitchFamily="49" charset="-122"/>
              </a:rPr>
            </a:br>
            <a:endParaRPr altLang="en-US" sz="2000" b="1" dirty="0">
              <a:latin typeface="黑体" panose="02010609060101010101" pitchFamily="49" charset="-122"/>
              <a:ea typeface="黑体" panose="02010609060101010101" pitchFamily="49" charset="-122"/>
            </a:endParaRPr>
          </a:p>
          <a:p>
            <a:pPr eaLnBrk="1" hangingPunct="1">
              <a:lnSpc>
                <a:spcPct val="150000"/>
              </a:lnSpc>
            </a:pPr>
            <a:endParaRPr altLang="en-US" sz="2000" b="1" dirty="0">
              <a:latin typeface="黑体" panose="02010609060101010101" pitchFamily="49" charset="-122"/>
              <a:ea typeface="黑体" panose="02010609060101010101" pitchFamily="49" charset="-122"/>
            </a:endParaRPr>
          </a:p>
        </p:txBody>
      </p:sp>
      <p:pic>
        <p:nvPicPr>
          <p:cNvPr id="2048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2671" y="1348462"/>
            <a:ext cx="7115849" cy="460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135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核线性判别分析</a:t>
            </a:r>
          </a:p>
        </p:txBody>
      </p:sp>
      <p:sp>
        <p:nvSpPr>
          <p:cNvPr id="3" name="内容占位符 2"/>
          <p:cNvSpPr>
            <a:spLocks noGrp="1"/>
          </p:cNvSpPr>
          <p:nvPr>
            <p:ph idx="1"/>
          </p:nvPr>
        </p:nvSpPr>
        <p:spPr/>
        <p:txBody>
          <a:bodyPr>
            <a:normAutofit/>
          </a:bodyPr>
          <a:lstStyle/>
          <a:p>
            <a:r>
              <a:rPr lang="zh-CN" altLang="en-US" b="1" dirty="0">
                <a:latin typeface="黑体" panose="02010609060101010101" pitchFamily="49" charset="-122"/>
                <a:ea typeface="黑体" panose="02010609060101010101" pitchFamily="49" charset="-122"/>
              </a:rPr>
              <a:t>通过表示定理可以得到</a:t>
            </a:r>
            <a:r>
              <a:rPr lang="zh-CN" altLang="en-US" b="1" dirty="0">
                <a:solidFill>
                  <a:srgbClr val="FF0000"/>
                </a:solidFill>
                <a:latin typeface="黑体" panose="02010609060101010101" pitchFamily="49" charset="-122"/>
                <a:ea typeface="黑体" panose="02010609060101010101" pitchFamily="49" charset="-122"/>
              </a:rPr>
              <a:t>很多线性模型的</a:t>
            </a:r>
            <a:r>
              <a:rPr lang="en-US" altLang="zh-CN" b="1" dirty="0">
                <a:solidFill>
                  <a:srgbClr val="FF0000"/>
                </a:solidFill>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核化</a:t>
            </a:r>
            <a:r>
              <a:rPr lang="en-US" altLang="zh-CN" b="1" dirty="0">
                <a:solidFill>
                  <a:srgbClr val="FF0000"/>
                </a:solidFill>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版本</a:t>
            </a:r>
            <a:endParaRPr lang="en-US" altLang="zh-CN" b="1" dirty="0">
              <a:solidFill>
                <a:srgbClr val="FF0000"/>
              </a:solidFill>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核</a:t>
            </a:r>
            <a:r>
              <a:rPr lang="en-US" altLang="zh-CN" b="1" dirty="0">
                <a:latin typeface="黑体" panose="02010609060101010101" pitchFamily="49" charset="-122"/>
                <a:ea typeface="黑体" panose="02010609060101010101" pitchFamily="49" charset="-122"/>
              </a:rPr>
              <a:t>SVM</a:t>
            </a:r>
          </a:p>
          <a:p>
            <a:pPr lvl="1"/>
            <a:r>
              <a:rPr lang="zh-CN" altLang="en-US" b="1" dirty="0">
                <a:latin typeface="黑体" panose="02010609060101010101" pitchFamily="49" charset="-122"/>
                <a:ea typeface="黑体" panose="02010609060101010101" pitchFamily="49" charset="-122"/>
              </a:rPr>
              <a:t>核</a:t>
            </a:r>
            <a:r>
              <a:rPr lang="en-US" altLang="zh-CN" b="1" dirty="0">
                <a:latin typeface="黑体" panose="02010609060101010101" pitchFamily="49" charset="-122"/>
                <a:ea typeface="黑体" panose="02010609060101010101" pitchFamily="49" charset="-122"/>
              </a:rPr>
              <a:t>LDA</a:t>
            </a:r>
          </a:p>
          <a:p>
            <a:pPr lvl="1"/>
            <a:r>
              <a:rPr lang="zh-CN" altLang="en-US" b="1" dirty="0">
                <a:latin typeface="黑体" panose="02010609060101010101" pitchFamily="49" charset="-122"/>
                <a:ea typeface="黑体" panose="02010609060101010101" pitchFamily="49" charset="-122"/>
              </a:rPr>
              <a:t>核</a:t>
            </a:r>
            <a:r>
              <a:rPr lang="en-US" altLang="zh-CN" b="1" dirty="0">
                <a:latin typeface="黑体" panose="02010609060101010101" pitchFamily="49" charset="-122"/>
                <a:ea typeface="黑体" panose="02010609060101010101" pitchFamily="49" charset="-122"/>
              </a:rPr>
              <a:t>PCA</a:t>
            </a:r>
          </a:p>
          <a:p>
            <a:pPr lvl="1"/>
            <a:r>
              <a:rPr lang="en-US" altLang="zh-CN" b="1" dirty="0">
                <a:latin typeface="黑体" panose="02010609060101010101" pitchFamily="49" charset="-122"/>
                <a:ea typeface="黑体" panose="02010609060101010101" pitchFamily="49" charset="-122"/>
              </a:rPr>
              <a:t>……</a:t>
            </a:r>
          </a:p>
          <a:p>
            <a:pPr lvl="0"/>
            <a:r>
              <a:rPr lang="zh-CN" altLang="en-US" b="1" dirty="0">
                <a:latin typeface="黑体" panose="02010609060101010101" pitchFamily="49" charset="-122"/>
                <a:ea typeface="黑体" panose="02010609060101010101" pitchFamily="49" charset="-122"/>
              </a:rPr>
              <a:t>核</a:t>
            </a:r>
            <a:r>
              <a:rPr lang="en-US" altLang="zh-CN" b="1" dirty="0">
                <a:latin typeface="黑体" panose="02010609060101010101" pitchFamily="49" charset="-122"/>
                <a:ea typeface="黑体" panose="02010609060101010101" pitchFamily="49" charset="-122"/>
              </a:rPr>
              <a:t>LDA: </a:t>
            </a:r>
            <a:r>
              <a:rPr lang="zh-CN" altLang="en-US" b="1" dirty="0">
                <a:latin typeface="黑体" panose="02010609060101010101" pitchFamily="49" charset="-122"/>
                <a:ea typeface="黑体" panose="02010609060101010101" pitchFamily="49" charset="-122"/>
              </a:rPr>
              <a:t>先将样本映射到高维特征空间</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然后在此特征空间中做线性判别分析</a:t>
            </a:r>
            <a:endParaRPr lang="en-US" altLang="zh-CN" b="1" dirty="0">
              <a:latin typeface="黑体" panose="02010609060101010101" pitchFamily="49" charset="-122"/>
              <a:ea typeface="黑体" panose="02010609060101010101" pitchFamily="49" charset="-122"/>
            </a:endParaRPr>
          </a:p>
          <a:p>
            <a:pPr lvl="1"/>
            <a:endParaRPr lang="en-US" altLang="zh-CN" dirty="0"/>
          </a:p>
        </p:txBody>
      </p:sp>
      <p:graphicFrame>
        <p:nvGraphicFramePr>
          <p:cNvPr id="10" name="对象 9"/>
          <p:cNvGraphicFramePr>
            <a:graphicFrameLocks noChangeAspect="1"/>
          </p:cNvGraphicFramePr>
          <p:nvPr>
            <p:extLst>
              <p:ext uri="{D42A27DB-BD31-4B8C-83A1-F6EECF244321}">
                <p14:modId xmlns:p14="http://schemas.microsoft.com/office/powerpoint/2010/main" val="236266074"/>
              </p:ext>
            </p:extLst>
          </p:nvPr>
        </p:nvGraphicFramePr>
        <p:xfrm>
          <a:off x="2848986" y="4513092"/>
          <a:ext cx="4071938" cy="849312"/>
        </p:xfrm>
        <a:graphic>
          <a:graphicData uri="http://schemas.openxmlformats.org/presentationml/2006/ole">
            <mc:AlternateContent xmlns:mc="http://schemas.openxmlformats.org/markup-compatibility/2006">
              <mc:Choice xmlns:v="urn:schemas-microsoft-com:vml" Requires="v">
                <p:oleObj spid="_x0000_s11735" name="Formula" r:id="rId3" imgW="2107080" imgH="438480" progId="Equation.Ribbit">
                  <p:embed/>
                </p:oleObj>
              </mc:Choice>
              <mc:Fallback>
                <p:oleObj name="Formula" r:id="rId3" imgW="2107080" imgH="438480" progId="Equation.Ribbit">
                  <p:embed/>
                  <p:pic>
                    <p:nvPicPr>
                      <p:cNvPr id="0" name=""/>
                      <p:cNvPicPr/>
                      <p:nvPr/>
                    </p:nvPicPr>
                    <p:blipFill>
                      <a:blip r:embed="rId4"/>
                      <a:stretch>
                        <a:fillRect/>
                      </a:stretch>
                    </p:blipFill>
                    <p:spPr>
                      <a:xfrm>
                        <a:off x="2848986" y="4513092"/>
                        <a:ext cx="4071938" cy="84931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760252994"/>
              </p:ext>
            </p:extLst>
          </p:nvPr>
        </p:nvGraphicFramePr>
        <p:xfrm>
          <a:off x="1335519" y="3676649"/>
          <a:ext cx="2733675" cy="796925"/>
        </p:xfrm>
        <a:graphic>
          <a:graphicData uri="http://schemas.openxmlformats.org/presentationml/2006/ole">
            <mc:AlternateContent xmlns:mc="http://schemas.openxmlformats.org/markup-compatibility/2006">
              <mc:Choice xmlns:v="urn:schemas-microsoft-com:vml" Requires="v">
                <p:oleObj spid="_x0000_s11736" name="Formula" r:id="rId5" imgW="1413720" imgH="410400" progId="Equation.Ribbit">
                  <p:embed/>
                </p:oleObj>
              </mc:Choice>
              <mc:Fallback>
                <p:oleObj name="Formula" r:id="rId5" imgW="1413720" imgH="410400" progId="Equation.Ribbit">
                  <p:embed/>
                  <p:pic>
                    <p:nvPicPr>
                      <p:cNvPr id="0" name=""/>
                      <p:cNvPicPr/>
                      <p:nvPr/>
                    </p:nvPicPr>
                    <p:blipFill>
                      <a:blip r:embed="rId6"/>
                      <a:stretch>
                        <a:fillRect/>
                      </a:stretch>
                    </p:blipFill>
                    <p:spPr>
                      <a:xfrm>
                        <a:off x="1335519" y="3676649"/>
                        <a:ext cx="2733675" cy="7969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27385132"/>
              </p:ext>
            </p:extLst>
          </p:nvPr>
        </p:nvGraphicFramePr>
        <p:xfrm>
          <a:off x="1335519" y="5401923"/>
          <a:ext cx="2644775" cy="687388"/>
        </p:xfrm>
        <a:graphic>
          <a:graphicData uri="http://schemas.openxmlformats.org/presentationml/2006/ole">
            <mc:AlternateContent xmlns:mc="http://schemas.openxmlformats.org/markup-compatibility/2006">
              <mc:Choice xmlns:v="urn:schemas-microsoft-com:vml" Requires="v">
                <p:oleObj spid="_x0000_s11737" name="Formula" r:id="rId7" imgW="1368000" imgH="354600" progId="Equation.Ribbit">
                  <p:embed/>
                </p:oleObj>
              </mc:Choice>
              <mc:Fallback>
                <p:oleObj name="Formula" r:id="rId7" imgW="1368000" imgH="354600" progId="Equation.Ribbit">
                  <p:embed/>
                  <p:pic>
                    <p:nvPicPr>
                      <p:cNvPr id="0" name=""/>
                      <p:cNvPicPr/>
                      <p:nvPr/>
                    </p:nvPicPr>
                    <p:blipFill>
                      <a:blip r:embed="rId8"/>
                      <a:stretch>
                        <a:fillRect/>
                      </a:stretch>
                    </p:blipFill>
                    <p:spPr>
                      <a:xfrm>
                        <a:off x="1335519" y="5401923"/>
                        <a:ext cx="2644775" cy="687388"/>
                      </a:xfrm>
                      <a:prstGeom prst="rect">
                        <a:avLst/>
                      </a:prstGeom>
                    </p:spPr>
                  </p:pic>
                </p:oleObj>
              </mc:Fallback>
            </mc:AlternateContent>
          </a:graphicData>
        </a:graphic>
      </p:graphicFrame>
      <p:sp>
        <p:nvSpPr>
          <p:cNvPr id="14" name="下箭头 13"/>
          <p:cNvSpPr/>
          <p:nvPr/>
        </p:nvSpPr>
        <p:spPr>
          <a:xfrm>
            <a:off x="2442949" y="4473574"/>
            <a:ext cx="259407" cy="928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89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Take Home Message</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r>
              <a:rPr lang="zh-CN" altLang="en-US" b="1" dirty="0">
                <a:latin typeface="黑体" panose="02010609060101010101" pitchFamily="49" charset="-122"/>
                <a:ea typeface="黑体" panose="02010609060101010101" pitchFamily="49" charset="-122"/>
              </a:rPr>
              <a:t>支持向量机的</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最大间隔</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思想</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对偶问题及其解的稀疏性</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通过向高维空间映射解决线性不可分的问题</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引入</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软间隔</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缓解特征空间中线性不可分的问题</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将支持向量的思想应用到回归问题上得到支持向量回归</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将核方法推广到其他学习模型</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287217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内容占位符 2"/>
          <p:cNvSpPr>
            <a:spLocks noGrp="1"/>
          </p:cNvSpPr>
          <p:nvPr>
            <p:ph idx="1"/>
          </p:nvPr>
        </p:nvSpPr>
        <p:spPr>
          <a:xfrm>
            <a:off x="169069" y="1460535"/>
            <a:ext cx="8615363" cy="4050506"/>
          </a:xfrm>
        </p:spPr>
        <p:txBody>
          <a:bodyPr>
            <a:normAutofit/>
          </a:bodyPr>
          <a:lstStyle/>
          <a:p>
            <a:pPr eaLnBrk="1" hangingPunct="1">
              <a:lnSpc>
                <a:spcPct val="150000"/>
              </a:lnSpc>
            </a:pPr>
            <a:r>
              <a:rPr lang="en-US" altLang="zh-CN" sz="2000" dirty="0" err="1">
                <a:latin typeface="黑体" panose="02010609060101010101" pitchFamily="49" charset="-122"/>
                <a:ea typeface="黑体" panose="02010609060101010101" pitchFamily="49" charset="-122"/>
              </a:rPr>
              <a:t>Sklearn</a:t>
            </a:r>
            <a:r>
              <a:rPr altLang="en-US" sz="2000" dirty="0">
                <a:latin typeface="黑体" panose="02010609060101010101" pitchFamily="49" charset="-122"/>
                <a:ea typeface="黑体" panose="02010609060101010101" pitchFamily="49" charset="-122"/>
              </a:rPr>
              <a:t>包含三个</a:t>
            </a:r>
            <a:r>
              <a:rPr lang="en-US" altLang="zh-CN" sz="2000" dirty="0">
                <a:latin typeface="黑体" panose="02010609060101010101" pitchFamily="49" charset="-122"/>
                <a:ea typeface="黑体" panose="02010609060101010101" pitchFamily="49" charset="-122"/>
              </a:rPr>
              <a:t>SVM</a:t>
            </a:r>
            <a:r>
              <a:rPr altLang="en-US" sz="2000" dirty="0">
                <a:latin typeface="黑体" panose="02010609060101010101" pitchFamily="49" charset="-122"/>
                <a:ea typeface="黑体" panose="02010609060101010101" pitchFamily="49" charset="-122"/>
              </a:rPr>
              <a:t>分类器</a:t>
            </a:r>
            <a:r>
              <a:rPr lang="en-US" altLang="zh-CN" sz="2000" dirty="0">
                <a:latin typeface="黑体" panose="02010609060101010101" pitchFamily="49" charset="-122"/>
                <a:ea typeface="黑体" panose="02010609060101010101" pitchFamily="49" charset="-122"/>
              </a:rPr>
              <a:t>:</a:t>
            </a:r>
          </a:p>
          <a:p>
            <a:pPr eaLnBrk="1" hangingPunct="1">
              <a:lnSpc>
                <a:spcPct val="150000"/>
              </a:lnSpc>
            </a:pPr>
            <a:r>
              <a:rPr lang="en-US" altLang="zh-CN" sz="2000" dirty="0" err="1">
                <a:latin typeface="黑体" panose="02010609060101010101" pitchFamily="49" charset="-122"/>
                <a:ea typeface="黑体" panose="02010609060101010101" pitchFamily="49" charset="-122"/>
              </a:rPr>
              <a:t>sklearn.svm.LinearSVC</a:t>
            </a:r>
            <a:endParaRPr lang="en-US" altLang="zh-CN" sz="2000" dirty="0">
              <a:latin typeface="黑体" panose="02010609060101010101" pitchFamily="49" charset="-122"/>
              <a:ea typeface="黑体" panose="02010609060101010101" pitchFamily="49" charset="-122"/>
            </a:endParaRPr>
          </a:p>
          <a:p>
            <a:pPr eaLnBrk="1" hangingPunct="1">
              <a:lnSpc>
                <a:spcPct val="150000"/>
              </a:lnSpc>
            </a:pPr>
            <a:r>
              <a:rPr lang="en-US" altLang="zh-CN" sz="2000" dirty="0" err="1">
                <a:latin typeface="黑体" panose="02010609060101010101" pitchFamily="49" charset="-122"/>
                <a:ea typeface="黑体" panose="02010609060101010101" pitchFamily="49" charset="-122"/>
              </a:rPr>
              <a:t>sklearn.svm.SVC</a:t>
            </a:r>
            <a:endParaRPr lang="en-US" altLang="zh-CN" sz="2000" dirty="0">
              <a:latin typeface="黑体" panose="02010609060101010101" pitchFamily="49" charset="-122"/>
              <a:ea typeface="黑体" panose="02010609060101010101" pitchFamily="49" charset="-122"/>
            </a:endParaRPr>
          </a:p>
          <a:p>
            <a:pPr eaLnBrk="1" hangingPunct="1">
              <a:lnSpc>
                <a:spcPct val="150000"/>
              </a:lnSpc>
            </a:pPr>
            <a:r>
              <a:rPr lang="en-US" altLang="zh-CN" sz="2000" dirty="0" err="1">
                <a:latin typeface="黑体" panose="02010609060101010101" pitchFamily="49" charset="-122"/>
                <a:ea typeface="黑体" panose="02010609060101010101" pitchFamily="49" charset="-122"/>
              </a:rPr>
              <a:t>sklearn.svm.NuSVC</a:t>
            </a:r>
            <a:r>
              <a:rPr altLang="en-US" sz="2000" dirty="0">
                <a:latin typeface="+mn-ea"/>
                <a:ea typeface="+mn-ea"/>
              </a:rPr>
              <a:t/>
            </a:r>
            <a:br>
              <a:rPr altLang="en-US" sz="2000" dirty="0">
                <a:latin typeface="+mn-ea"/>
                <a:ea typeface="+mn-ea"/>
              </a:rPr>
            </a:br>
            <a:endParaRPr altLang="en-US" sz="2000" dirty="0">
              <a:latin typeface="+mn-ea"/>
              <a:ea typeface="+mn-ea"/>
            </a:endParaRPr>
          </a:p>
        </p:txBody>
      </p:sp>
      <p:sp>
        <p:nvSpPr>
          <p:cNvPr id="6" name="标题 1"/>
          <p:cNvSpPr txBox="1">
            <a:spLocks/>
          </p:cNvSpPr>
          <p:nvPr/>
        </p:nvSpPr>
        <p:spPr>
          <a:xfrm>
            <a:off x="169069" y="21472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dirty="0" err="1">
                <a:latin typeface="黑体" panose="02010609060101010101" pitchFamily="49" charset="-122"/>
                <a:ea typeface="黑体" panose="02010609060101010101" pitchFamily="49" charset="-122"/>
              </a:rPr>
              <a:t>sklearn</a:t>
            </a:r>
            <a:r>
              <a:rPr lang="zh-CN" altLang="en-US" dirty="0">
                <a:latin typeface="黑体" panose="02010609060101010101" pitchFamily="49" charset="-122"/>
                <a:ea typeface="黑体" panose="02010609060101010101" pitchFamily="49" charset="-122"/>
              </a:rPr>
              <a:t>中的</a:t>
            </a:r>
            <a:r>
              <a:rPr lang="en-US" altLang="zh-CN" dirty="0">
                <a:latin typeface="黑体" panose="02010609060101010101" pitchFamily="49" charset="-122"/>
                <a:ea typeface="黑体" panose="02010609060101010101" pitchFamily="49" charset="-122"/>
              </a:rPr>
              <a:t>SVM</a:t>
            </a:r>
          </a:p>
        </p:txBody>
      </p:sp>
    </p:spTree>
    <p:extLst>
      <p:ext uri="{BB962C8B-B14F-4D97-AF65-F5344CB8AC3E}">
        <p14:creationId xmlns:p14="http://schemas.microsoft.com/office/powerpoint/2010/main" val="398542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7644" y="890588"/>
            <a:ext cx="7886700" cy="570310"/>
          </a:xfrm>
        </p:spPr>
        <p:txBody>
          <a:bodyPr/>
          <a:lstStyle/>
          <a:p>
            <a:pPr eaLnBrk="1" hangingPunct="1"/>
            <a:r>
              <a:rPr lang="en-US" altLang="zh-CN" sz="2700" dirty="0" err="1">
                <a:latin typeface="黑体" panose="02010609060101010101" pitchFamily="49" charset="-122"/>
                <a:ea typeface="黑体" panose="02010609060101010101" pitchFamily="49" charset="-122"/>
              </a:rPr>
              <a:t>sklearn</a:t>
            </a:r>
            <a:r>
              <a:rPr altLang="en-US" sz="2700" dirty="0" err="1">
                <a:latin typeface="黑体" panose="02010609060101010101" pitchFamily="49" charset="-122"/>
                <a:ea typeface="黑体" panose="02010609060101010101" pitchFamily="49" charset="-122"/>
              </a:rPr>
              <a:t>中的</a:t>
            </a:r>
            <a:r>
              <a:rPr lang="en-US" altLang="zh-CN" sz="2700" dirty="0" err="1">
                <a:latin typeface="黑体" panose="02010609060101010101" pitchFamily="49" charset="-122"/>
                <a:ea typeface="黑体" panose="02010609060101010101" pitchFamily="49" charset="-122"/>
              </a:rPr>
              <a:t>SVM</a:t>
            </a:r>
            <a:endParaRPr altLang="zh-CN" sz="2700" dirty="0">
              <a:latin typeface="黑体" panose="02010609060101010101" pitchFamily="49" charset="-122"/>
              <a:ea typeface="黑体" panose="02010609060101010101" pitchFamily="49" charset="-122"/>
            </a:endParaRPr>
          </a:p>
        </p:txBody>
      </p:sp>
      <p:pic>
        <p:nvPicPr>
          <p:cNvPr id="62467"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7269" y="1976438"/>
            <a:ext cx="7406879" cy="366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22" y="1538288"/>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a:spLocks/>
          </p:cNvSpPr>
          <p:nvPr/>
        </p:nvSpPr>
        <p:spPr>
          <a:xfrm>
            <a:off x="169069" y="21472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dirty="0" err="1">
                <a:latin typeface="黑体" panose="02010609060101010101" pitchFamily="49" charset="-122"/>
                <a:ea typeface="黑体" panose="02010609060101010101" pitchFamily="49" charset="-122"/>
              </a:rPr>
              <a:t>sklearn</a:t>
            </a:r>
            <a:r>
              <a:rPr lang="zh-CN" altLang="en-US" dirty="0">
                <a:latin typeface="黑体" panose="02010609060101010101" pitchFamily="49" charset="-122"/>
                <a:ea typeface="黑体" panose="02010609060101010101" pitchFamily="49" charset="-122"/>
              </a:rPr>
              <a:t>中的</a:t>
            </a:r>
            <a:r>
              <a:rPr lang="en-US" altLang="zh-CN" dirty="0">
                <a:latin typeface="黑体" panose="02010609060101010101" pitchFamily="49" charset="-122"/>
                <a:ea typeface="黑体" panose="02010609060101010101" pitchFamily="49" charset="-122"/>
              </a:rPr>
              <a:t>SVM</a:t>
            </a:r>
          </a:p>
        </p:txBody>
      </p:sp>
    </p:spTree>
    <p:extLst>
      <p:ext uri="{BB962C8B-B14F-4D97-AF65-F5344CB8AC3E}">
        <p14:creationId xmlns:p14="http://schemas.microsoft.com/office/powerpoint/2010/main" val="1242158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365626" y="1076636"/>
            <a:ext cx="8778374" cy="4403138"/>
          </a:xfrm>
        </p:spPr>
        <p:txBody>
          <a:bodyPr/>
          <a:lstStyle/>
          <a:p>
            <a:pPr eaLnBrk="1" hangingPunct="1">
              <a:lnSpc>
                <a:spcPct val="150000"/>
              </a:lnSpc>
              <a:defRPr/>
            </a:pPr>
            <a:r>
              <a:rPr altLang="en-US" sz="1800" b="1" dirty="0">
                <a:solidFill>
                  <a:srgbClr val="FF0000"/>
                </a:solidFill>
                <a:latin typeface="黑体" panose="02010609060101010101" pitchFamily="49" charset="-122"/>
                <a:ea typeface="黑体" panose="02010609060101010101" pitchFamily="49" charset="-122"/>
              </a:rPr>
              <a:t>惩罚因子</a:t>
            </a:r>
            <a:r>
              <a:rPr lang="en-US" altLang="zh-CN" sz="1800" b="1" dirty="0">
                <a:solidFill>
                  <a:srgbClr val="FF0000"/>
                </a:solidFill>
                <a:latin typeface="黑体" panose="02010609060101010101" pitchFamily="49" charset="-122"/>
                <a:ea typeface="黑体" panose="02010609060101010101" pitchFamily="49" charset="-122"/>
              </a:rPr>
              <a:t>C</a:t>
            </a:r>
            <a:r>
              <a:rPr altLang="en-US" sz="1800" b="1" dirty="0">
                <a:latin typeface="黑体" panose="02010609060101010101" pitchFamily="49" charset="-122"/>
                <a:ea typeface="黑体" panose="02010609060101010101" pitchFamily="49" charset="-122"/>
              </a:rPr>
              <a:t>越大，越要尽可能的考虑错误点</a:t>
            </a:r>
            <a:r>
              <a:rPr lang="en-US" altLang="zh-CN" sz="1800" b="1" dirty="0">
                <a:latin typeface="黑体" panose="02010609060101010101" pitchFamily="49" charset="-122"/>
                <a:ea typeface="黑体" panose="02010609060101010101" pitchFamily="49" charset="-122"/>
              </a:rPr>
              <a:t>(</a:t>
            </a:r>
            <a:r>
              <a:rPr altLang="en-US" sz="1800" b="1" dirty="0">
                <a:latin typeface="黑体" panose="02010609060101010101" pitchFamily="49" charset="-122"/>
                <a:ea typeface="黑体" panose="02010609060101010101" pitchFamily="49" charset="-122"/>
              </a:rPr>
              <a:t>也就是说，尽量不要分错</a:t>
            </a:r>
            <a:r>
              <a:rPr lang="en-US" altLang="zh-CN" sz="1800" b="1" dirty="0">
                <a:latin typeface="黑体" panose="02010609060101010101" pitchFamily="49" charset="-122"/>
                <a:ea typeface="黑体" panose="02010609060101010101" pitchFamily="49" charset="-122"/>
              </a:rPr>
              <a:t>)</a:t>
            </a:r>
            <a:r>
              <a:rPr altLang="en-US" sz="1800" b="1" dirty="0">
                <a:latin typeface="黑体" panose="02010609060101010101" pitchFamily="49" charset="-122"/>
                <a:ea typeface="黑体" panose="02010609060101010101" pitchFamily="49" charset="-122"/>
              </a:rPr>
              <a:t>，导致分界距离也变小。坏处是若干错误的“离群点”会对分界面的位置方向影响很大。</a:t>
            </a:r>
            <a:endParaRPr lang="en-US" altLang="zh-CN" sz="1800" b="1" dirty="0">
              <a:latin typeface="黑体" panose="02010609060101010101" pitchFamily="49" charset="-122"/>
              <a:ea typeface="黑体" panose="02010609060101010101" pitchFamily="49" charset="-122"/>
            </a:endParaRPr>
          </a:p>
          <a:p>
            <a:pPr marL="0" indent="0">
              <a:lnSpc>
                <a:spcPct val="150000"/>
              </a:lnSpc>
              <a:buNone/>
              <a:defRPr/>
            </a:pPr>
            <a:r>
              <a:rPr altLang="en-US" sz="1800" dirty="0">
                <a:latin typeface="+mn-ea"/>
                <a:ea typeface="+mn-ea"/>
              </a:rPr>
              <a:t/>
            </a:r>
            <a:br>
              <a:rPr altLang="en-US" sz="1800" dirty="0">
                <a:latin typeface="+mn-ea"/>
                <a:ea typeface="+mn-ea"/>
              </a:rPr>
            </a:br>
            <a:endParaRPr altLang="en-US" sz="1800" dirty="0">
              <a:latin typeface="+mn-ea"/>
              <a:ea typeface="+mn-ea"/>
            </a:endParaRPr>
          </a:p>
        </p:txBody>
      </p:sp>
      <p:pic>
        <p:nvPicPr>
          <p:cNvPr id="6349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626" y="2126716"/>
            <a:ext cx="8619578" cy="41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a:spLocks/>
          </p:cNvSpPr>
          <p:nvPr/>
        </p:nvSpPr>
        <p:spPr>
          <a:xfrm>
            <a:off x="169069" y="21472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dirty="0" err="1">
                <a:latin typeface="黑体" panose="02010609060101010101" pitchFamily="49" charset="-122"/>
                <a:ea typeface="黑体" panose="02010609060101010101" pitchFamily="49" charset="-122"/>
              </a:rPr>
              <a:t>sklearn</a:t>
            </a:r>
            <a:r>
              <a:rPr lang="zh-CN" altLang="en-US" dirty="0">
                <a:latin typeface="黑体" panose="02010609060101010101" pitchFamily="49" charset="-122"/>
                <a:ea typeface="黑体" panose="02010609060101010101" pitchFamily="49" charset="-122"/>
              </a:rPr>
              <a:t>中的</a:t>
            </a:r>
            <a:r>
              <a:rPr lang="en-US" altLang="zh-CN" dirty="0">
                <a:latin typeface="黑体" panose="02010609060101010101" pitchFamily="49" charset="-122"/>
                <a:ea typeface="黑体" panose="02010609060101010101" pitchFamily="49" charset="-122"/>
              </a:rPr>
              <a:t>SVM</a:t>
            </a:r>
          </a:p>
        </p:txBody>
      </p:sp>
    </p:spTree>
    <p:extLst>
      <p:ext uri="{BB962C8B-B14F-4D97-AF65-F5344CB8AC3E}">
        <p14:creationId xmlns:p14="http://schemas.microsoft.com/office/powerpoint/2010/main" val="29698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260350" y="1229036"/>
            <a:ext cx="8046244" cy="4050506"/>
          </a:xfrm>
        </p:spPr>
        <p:txBody>
          <a:bodyPr/>
          <a:lstStyle/>
          <a:p>
            <a:pPr eaLnBrk="1" hangingPunct="1">
              <a:lnSpc>
                <a:spcPct val="150000"/>
              </a:lnSpc>
              <a:defRPr/>
            </a:pPr>
            <a:r>
              <a:rPr lang="en-US" altLang="zh-CN" sz="1800" b="1" dirty="0">
                <a:solidFill>
                  <a:srgbClr val="FF0000"/>
                </a:solidFill>
                <a:latin typeface="黑体" panose="02010609060101010101" pitchFamily="49" charset="-122"/>
                <a:ea typeface="黑体" panose="02010609060101010101" pitchFamily="49" charset="-122"/>
              </a:rPr>
              <a:t>degree</a:t>
            </a:r>
            <a:r>
              <a:rPr altLang="en-US" sz="1800" b="1" dirty="0">
                <a:latin typeface="黑体" panose="02010609060101010101" pitchFamily="49" charset="-122"/>
                <a:ea typeface="黑体" panose="02010609060101010101" pitchFamily="49" charset="-122"/>
              </a:rPr>
              <a:t>越大，分类器越灵活。太大会出现过拟合。</a:t>
            </a:r>
            <a:br>
              <a:rPr altLang="en-US" sz="1800" b="1" dirty="0">
                <a:latin typeface="黑体" panose="02010609060101010101" pitchFamily="49" charset="-122"/>
                <a:ea typeface="黑体" panose="02010609060101010101" pitchFamily="49" charset="-122"/>
              </a:rPr>
            </a:br>
            <a:endParaRPr altLang="en-US" sz="1800" b="1" dirty="0">
              <a:latin typeface="黑体" panose="02010609060101010101" pitchFamily="49" charset="-122"/>
              <a:ea typeface="黑体" panose="02010609060101010101" pitchFamily="49" charset="-122"/>
            </a:endParaRPr>
          </a:p>
        </p:txBody>
      </p:sp>
      <p:pic>
        <p:nvPicPr>
          <p:cNvPr id="6451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17151"/>
            <a:ext cx="9186565" cy="317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p:cNvSpPr>
          <p:nvPr/>
        </p:nvSpPr>
        <p:spPr>
          <a:xfrm>
            <a:off x="169069" y="21472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dirty="0" err="1">
                <a:latin typeface="黑体" panose="02010609060101010101" pitchFamily="49" charset="-122"/>
                <a:ea typeface="黑体" panose="02010609060101010101" pitchFamily="49" charset="-122"/>
              </a:rPr>
              <a:t>sklearn</a:t>
            </a:r>
            <a:r>
              <a:rPr lang="zh-CN" altLang="en-US" dirty="0">
                <a:latin typeface="黑体" panose="02010609060101010101" pitchFamily="49" charset="-122"/>
                <a:ea typeface="黑体" panose="02010609060101010101" pitchFamily="49" charset="-122"/>
              </a:rPr>
              <a:t>中的</a:t>
            </a:r>
            <a:r>
              <a:rPr lang="en-US" altLang="zh-CN" dirty="0">
                <a:latin typeface="黑体" panose="02010609060101010101" pitchFamily="49" charset="-122"/>
                <a:ea typeface="黑体" panose="02010609060101010101" pitchFamily="49" charset="-122"/>
              </a:rPr>
              <a:t>SVM</a:t>
            </a:r>
          </a:p>
        </p:txBody>
      </p:sp>
    </p:spTree>
    <p:extLst>
      <p:ext uri="{BB962C8B-B14F-4D97-AF65-F5344CB8AC3E}">
        <p14:creationId xmlns:p14="http://schemas.microsoft.com/office/powerpoint/2010/main" val="319188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266233" y="1116393"/>
            <a:ext cx="1257767" cy="4104964"/>
          </a:xfrm>
        </p:spPr>
        <p:txBody>
          <a:bodyPr>
            <a:normAutofit/>
          </a:bodyPr>
          <a:lstStyle/>
          <a:p>
            <a:pPr eaLnBrk="1" hangingPunct="1">
              <a:lnSpc>
                <a:spcPct val="150000"/>
              </a:lnSpc>
              <a:defRPr/>
            </a:pPr>
            <a:r>
              <a:rPr lang="en-US" altLang="zh-CN" sz="1800" b="1" dirty="0">
                <a:solidFill>
                  <a:srgbClr val="FF0000"/>
                </a:solidFill>
                <a:latin typeface="黑体" panose="02010609060101010101" pitchFamily="49" charset="-122"/>
                <a:ea typeface="黑体" panose="02010609060101010101" pitchFamily="49" charset="-122"/>
              </a:rPr>
              <a:t>gamma</a:t>
            </a:r>
            <a:r>
              <a:rPr altLang="en-US" sz="1800" b="1" dirty="0">
                <a:latin typeface="黑体" panose="02010609060101010101" pitchFamily="49" charset="-122"/>
                <a:ea typeface="黑体" panose="02010609060101010101" pitchFamily="49" charset="-122"/>
              </a:rPr>
              <a:t>越大，分类器越灵活。太大会出现过拟合。</a:t>
            </a:r>
            <a:endParaRPr lang="en-US" altLang="zh-CN" sz="1800" b="1" dirty="0">
              <a:latin typeface="黑体" panose="02010609060101010101" pitchFamily="49" charset="-122"/>
              <a:ea typeface="黑体" panose="02010609060101010101" pitchFamily="49" charset="-122"/>
            </a:endParaRPr>
          </a:p>
          <a:p>
            <a:pPr marL="0" indent="0">
              <a:lnSpc>
                <a:spcPct val="150000"/>
              </a:lnSpc>
              <a:buNone/>
              <a:defRPr/>
            </a:pPr>
            <a:endParaRPr altLang="en-US" sz="1800" dirty="0">
              <a:latin typeface="+mn-ea"/>
              <a:ea typeface="+mn-ea"/>
            </a:endParaRPr>
          </a:p>
        </p:txBody>
      </p:sp>
      <p:pic>
        <p:nvPicPr>
          <p:cNvPr id="6554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2862" y="844878"/>
            <a:ext cx="5971451" cy="564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a:spLocks/>
          </p:cNvSpPr>
          <p:nvPr/>
        </p:nvSpPr>
        <p:spPr>
          <a:xfrm>
            <a:off x="169069" y="214727"/>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dirty="0" err="1">
                <a:latin typeface="黑体" panose="02010609060101010101" pitchFamily="49" charset="-122"/>
                <a:ea typeface="黑体" panose="02010609060101010101" pitchFamily="49" charset="-122"/>
              </a:rPr>
              <a:t>sklearn</a:t>
            </a:r>
            <a:r>
              <a:rPr lang="zh-CN" altLang="en-US" dirty="0">
                <a:latin typeface="黑体" panose="02010609060101010101" pitchFamily="49" charset="-122"/>
                <a:ea typeface="黑体" panose="02010609060101010101" pitchFamily="49" charset="-122"/>
              </a:rPr>
              <a:t>中的</a:t>
            </a:r>
            <a:r>
              <a:rPr lang="en-US" altLang="zh-CN" dirty="0">
                <a:latin typeface="黑体" panose="02010609060101010101" pitchFamily="49" charset="-122"/>
                <a:ea typeface="黑体" panose="02010609060101010101" pitchFamily="49" charset="-122"/>
              </a:rPr>
              <a:t>SVM</a:t>
            </a:r>
          </a:p>
        </p:txBody>
      </p:sp>
    </p:spTree>
    <p:extLst>
      <p:ext uri="{BB962C8B-B14F-4D97-AF65-F5344CB8AC3E}">
        <p14:creationId xmlns:p14="http://schemas.microsoft.com/office/powerpoint/2010/main" val="179796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611" y="561613"/>
            <a:ext cx="9091666" cy="516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018" y="4124584"/>
            <a:ext cx="4533304" cy="28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568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a:xfrm>
            <a:off x="239782" y="75414"/>
            <a:ext cx="7886700" cy="726281"/>
          </a:xfrm>
        </p:spPr>
        <p:txBody>
          <a:bodyPr vert="horz" lIns="91440" tIns="45720" rIns="91440" bIns="45720" rtlCol="0" anchor="ctr">
            <a:normAutofit fontScale="97500"/>
          </a:bodyPr>
          <a:lstStyle/>
          <a:p>
            <a:r>
              <a:rPr altLang="en-US" dirty="0" err="1">
                <a:latin typeface="黑体" panose="02010609060101010101" pitchFamily="49" charset="-122"/>
                <a:ea typeface="黑体" panose="02010609060101010101" pitchFamily="49" charset="-122"/>
              </a:rPr>
              <a:t>核的选择</a:t>
            </a:r>
            <a:endParaRPr altLang="en-US" dirty="0">
              <a:latin typeface="黑体" panose="02010609060101010101" pitchFamily="49" charset="-122"/>
              <a:ea typeface="黑体" panose="02010609060101010101" pitchFamily="49" charset="-122"/>
            </a:endParaRPr>
          </a:p>
        </p:txBody>
      </p:sp>
      <p:pic>
        <p:nvPicPr>
          <p:cNvPr id="67587" name="图片 3"/>
          <p:cNvPicPr>
            <a:picLocks noChangeAspect="1"/>
          </p:cNvPicPr>
          <p:nvPr/>
        </p:nvPicPr>
        <p:blipFill>
          <a:blip r:embed="rId2">
            <a:extLst>
              <a:ext uri="{28A0092B-C50C-407E-A947-70E740481C1C}">
                <a14:useLocalDpi xmlns:a14="http://schemas.microsoft.com/office/drawing/2010/main" val="0"/>
              </a:ext>
            </a:extLst>
          </a:blip>
          <a:srcRect t="5714"/>
          <a:stretch>
            <a:fillRect/>
          </a:stretch>
        </p:blipFill>
        <p:spPr bwMode="auto">
          <a:xfrm>
            <a:off x="239782" y="2162305"/>
            <a:ext cx="8768962" cy="205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内容占位符 2"/>
          <p:cNvSpPr>
            <a:spLocks noGrp="1"/>
          </p:cNvSpPr>
          <p:nvPr>
            <p:ph idx="1"/>
          </p:nvPr>
        </p:nvSpPr>
        <p:spPr>
          <a:xfrm>
            <a:off x="305991" y="1089888"/>
            <a:ext cx="6534150" cy="4050506"/>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在不同数据集上，不同核的表现是差异较大的。</a:t>
            </a:r>
            <a:br>
              <a:rPr altLang="en-US" sz="2000" b="1" dirty="0">
                <a:latin typeface="黑体" panose="02010609060101010101" pitchFamily="49" charset="-122"/>
                <a:ea typeface="黑体" panose="02010609060101010101" pitchFamily="49" charset="-122"/>
              </a:rPr>
            </a:br>
            <a:endParaRPr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19870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719" y="0"/>
            <a:ext cx="8637985" cy="624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2183142"/>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5699</TotalTime>
  <Words>2558</Words>
  <Application>Microsoft Office PowerPoint</Application>
  <PresentationFormat>全屏显示(4:3)</PresentationFormat>
  <Paragraphs>427</Paragraphs>
  <Slides>101</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101</vt:i4>
      </vt:variant>
    </vt:vector>
  </HeadingPairs>
  <TitlesOfParts>
    <vt:vector size="113" baseType="lpstr">
      <vt:lpstr>Times </vt:lpstr>
      <vt:lpstr>黑体</vt:lpstr>
      <vt:lpstr>宋体</vt:lpstr>
      <vt:lpstr>微软雅黑</vt:lpstr>
      <vt:lpstr>幼圆</vt:lpstr>
      <vt:lpstr>Arial</vt:lpstr>
      <vt:lpstr>Calibri</vt:lpstr>
      <vt:lpstr>Times New Roman</vt:lpstr>
      <vt:lpstr>Verdana</vt:lpstr>
      <vt:lpstr>Wingdings</vt:lpstr>
      <vt:lpstr>机器学习v2.1rgb</vt:lpstr>
      <vt:lpstr>Formula</vt:lpstr>
      <vt:lpstr>机器学习  Machine Learning</vt:lpstr>
      <vt:lpstr>大纲</vt:lpstr>
      <vt:lpstr>场 景</vt:lpstr>
      <vt:lpstr>引子</vt:lpstr>
      <vt:lpstr>引子</vt:lpstr>
      <vt:lpstr>引子</vt:lpstr>
      <vt:lpstr>基本原理</vt:lpstr>
      <vt:lpstr>分离超平面</vt:lpstr>
      <vt:lpstr>最优分离超平面</vt:lpstr>
      <vt:lpstr>最优分离超平面</vt:lpstr>
      <vt:lpstr>最优分离超平面</vt:lpstr>
      <vt:lpstr>最优分离超平面</vt:lpstr>
      <vt:lpstr>最优分离超平面的间隔</vt:lpstr>
      <vt:lpstr>最优分离超平面的间隔</vt:lpstr>
      <vt:lpstr>最优分离超平面的间隔</vt:lpstr>
      <vt:lpstr>最优分离超平面的间隔</vt:lpstr>
      <vt:lpstr>SVM的超平面</vt:lpstr>
      <vt:lpstr>计算点到超平面的距离</vt:lpstr>
      <vt:lpstr>计算点到超平面的距离</vt:lpstr>
      <vt:lpstr>计算点到超平面的距离</vt:lpstr>
      <vt:lpstr>计算点到超平面的距离</vt:lpstr>
      <vt:lpstr>计算点到超平面的距离</vt:lpstr>
      <vt:lpstr>如何找到最优超平面</vt:lpstr>
      <vt:lpstr>如何找到最优超平面</vt:lpstr>
      <vt:lpstr>如何找到最大间隔</vt:lpstr>
      <vt:lpstr>如何找到最大间隔</vt:lpstr>
      <vt:lpstr>如何找到最大间隔</vt:lpstr>
      <vt:lpstr>如何找到最大间隔</vt:lpstr>
      <vt:lpstr>如何找到最大间隔</vt:lpstr>
      <vt:lpstr>如何找到最大间隔</vt:lpstr>
      <vt:lpstr>超平面之间距离的计算</vt:lpstr>
      <vt:lpstr>超平面之间距离的计算</vt:lpstr>
      <vt:lpstr>超平面之间距离的计算</vt:lpstr>
      <vt:lpstr>超平面之间距离的计算</vt:lpstr>
      <vt:lpstr>超平面之间距离的计算</vt:lpstr>
      <vt:lpstr>超平面之间距离的计算</vt:lpstr>
      <vt:lpstr>超平面之间距离的计算</vt:lpstr>
      <vt:lpstr>最大化超平面之间距离</vt:lpstr>
      <vt:lpstr>优化问题</vt:lpstr>
      <vt:lpstr>拉格朗日乘子法</vt:lpstr>
      <vt:lpstr>PowerPoint 演示文稿</vt:lpstr>
      <vt:lpstr>PowerPoint 演示文稿</vt:lpstr>
      <vt:lpstr>等式约束优化问题</vt:lpstr>
      <vt:lpstr>不等式约束优化问题</vt:lpstr>
      <vt:lpstr>不等式约束优化问题</vt:lpstr>
      <vt:lpstr>不等式约束优化问题</vt:lpstr>
      <vt:lpstr>PowerPoint 演示文稿</vt:lpstr>
      <vt:lpstr>不等式约束优化问题</vt:lpstr>
      <vt:lpstr>不等式约束优化问题</vt:lpstr>
      <vt:lpstr>间隔与支持向量</vt:lpstr>
      <vt:lpstr>支持向量机基本型</vt:lpstr>
      <vt:lpstr>大纲</vt:lpstr>
      <vt:lpstr>对 偶</vt:lpstr>
      <vt:lpstr>对 偶</vt:lpstr>
      <vt:lpstr>对 偶</vt:lpstr>
      <vt:lpstr>对 偶</vt:lpstr>
      <vt:lpstr>对偶问题求解</vt:lpstr>
      <vt:lpstr>对偶问题求解</vt:lpstr>
      <vt:lpstr>对偶问题求解</vt:lpstr>
      <vt:lpstr>PowerPoint 演示文稿</vt:lpstr>
      <vt:lpstr>对偶问题求解</vt:lpstr>
      <vt:lpstr>解的稀疏性</vt:lpstr>
      <vt:lpstr>PowerPoint 演示文稿</vt:lpstr>
      <vt:lpstr>SMO算法</vt:lpstr>
      <vt:lpstr>求解方法 - SMO</vt:lpstr>
      <vt:lpstr>大纲</vt:lpstr>
      <vt:lpstr>SVM类别</vt:lpstr>
      <vt:lpstr>SVM类别</vt:lpstr>
      <vt:lpstr>线性不可分</vt:lpstr>
      <vt:lpstr>线性不可分</vt:lpstr>
      <vt:lpstr>核函数</vt:lpstr>
      <vt:lpstr>PowerPoint 演示文稿</vt:lpstr>
      <vt:lpstr>PowerPoint 演示文稿</vt:lpstr>
      <vt:lpstr>核支持向量机</vt:lpstr>
      <vt:lpstr>核支持向量机</vt:lpstr>
      <vt:lpstr>核函数</vt:lpstr>
      <vt:lpstr>大纲</vt:lpstr>
      <vt:lpstr>软间隔</vt:lpstr>
      <vt:lpstr>0/1损失函数</vt:lpstr>
      <vt:lpstr>替代损失</vt:lpstr>
      <vt:lpstr>软间隔支持向量机</vt:lpstr>
      <vt:lpstr>正则化</vt:lpstr>
      <vt:lpstr>大纲</vt:lpstr>
      <vt:lpstr>支持向量回归</vt:lpstr>
      <vt:lpstr>支持向量回归(SVR)</vt:lpstr>
      <vt:lpstr>损失函数</vt:lpstr>
      <vt:lpstr>形式化</vt:lpstr>
      <vt:lpstr>大纲</vt:lpstr>
      <vt:lpstr>表示定理</vt:lpstr>
      <vt:lpstr>核线性判别分析</vt:lpstr>
      <vt:lpstr>Take Home Message</vt:lpstr>
      <vt:lpstr>PowerPoint 演示文稿</vt:lpstr>
      <vt:lpstr>sklearn中的SVM</vt:lpstr>
      <vt:lpstr>PowerPoint 演示文稿</vt:lpstr>
      <vt:lpstr>PowerPoint 演示文稿</vt:lpstr>
      <vt:lpstr>PowerPoint 演示文稿</vt:lpstr>
      <vt:lpstr>PowerPoint 演示文稿</vt:lpstr>
      <vt:lpstr>核的选择</vt:lpstr>
      <vt:lpstr>PowerPoint 演示文稿</vt:lpstr>
      <vt:lpstr>比 较</vt:lpstr>
      <vt:lpstr>SVM特点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机器学习-第六章</dc:title>
  <dc:creator>yx</dc:creator>
  <cp:lastModifiedBy>yx</cp:lastModifiedBy>
  <cp:revision>232</cp:revision>
  <dcterms:created xsi:type="dcterms:W3CDTF">2016-01-04T02:51:39Z</dcterms:created>
  <dcterms:modified xsi:type="dcterms:W3CDTF">2022-10-13T14:29:08Z</dcterms:modified>
</cp:coreProperties>
</file>